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0" r:id="rId4"/>
    <p:sldId id="259" r:id="rId5"/>
    <p:sldId id="280" r:id="rId6"/>
    <p:sldId id="281" r:id="rId7"/>
    <p:sldId id="282" r:id="rId8"/>
    <p:sldId id="283" r:id="rId9"/>
    <p:sldId id="278" r:id="rId10"/>
    <p:sldId id="264" r:id="rId11"/>
    <p:sldId id="285" r:id="rId12"/>
    <p:sldId id="284" r:id="rId13"/>
    <p:sldId id="273" r:id="rId14"/>
    <p:sldId id="268" r:id="rId15"/>
    <p:sldId id="270" r:id="rId16"/>
    <p:sldId id="274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8000"/>
    <a:srgbClr val="669900"/>
    <a:srgbClr val="FFFFEB"/>
    <a:srgbClr val="FFFFCC"/>
    <a:srgbClr val="69BE28"/>
    <a:srgbClr val="A50021"/>
    <a:srgbClr val="003366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1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wner\Dropbox\Martha\Work%20from%20Personal%20Computer\Woodyard%20Realty%20Corp\2013%20Summit%20Charts%20REV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wner\Dropbox\Martha\Work%20from%20Personal%20Computer\Woodyard%20Realty%20Corp\2014%20Summit%20Charts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wner\Dropbox\Martha\Work%20from%20Personal%20Computer\Memphis%20General%20Info\2013%20forecast%20of%20occupancy%20trend%20rev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wner\Dropbox\Martha\Work%20from%20Personal%20Computer\Memphis%20General%20Info\2013%20forecast%20of%20occupancy%20trend%20rev.xls" TargetMode="External"/><Relationship Id="rId1" Type="http://schemas.openxmlformats.org/officeDocument/2006/relationships/themeOverride" Target="../theme/themeOverride1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wner\Dropbox\Martha\Work%20from%20Personal%20Computer\Woodyard%20Realty%20Corp\2014%20Summit%20Charts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wner\Dropbox\Martha\Work%20from%20Personal%20Computer\Woodyard%20Realty%20Corp\2014%20Summit%20Charts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wner\Dropbox\Martha\Work%20from%20Personal%20Computer\Woodyard%20Realty%20Corp\2013%20Summit%20Charts%20REV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wner\Dropbox\Martha\Work%20from%20Personal%20Computer\Woodyard%20Realty%20Corp\2013%20Summit%20Charts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wner\Dropbox\Martha\Work%20from%20Personal%20Computer\Woodyard%20Realty%20Corp\2014%20Summit%20Charts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wner\Dropbox\Martha\Work%20from%20Personal%20Computer\Woodyard%20Realty%20Corp\2013%20Summit%20Charts%20REV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wner\Dropbox\Martha\Work%20from%20Personal%20Computer\Woodyard%20Realty%20Corp\2014%20Summit%20Charts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wner\Dropbox\Martha\Work%20from%20Personal%20Computer\Woodyard%20Realty%20Corp\2014%20Summit%20Charts%20REV%20with%20sales%20without%201990s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view3D>
      <c:rotX val="60"/>
      <c:rotY val="180"/>
      <c:perspective val="0"/>
    </c:view3D>
    <c:plotArea>
      <c:layout/>
      <c:pie3DChart>
        <c:varyColors val="1"/>
        <c:ser>
          <c:idx val="0"/>
          <c:order val="0"/>
          <c:spPr>
            <a:gradFill>
              <a:gsLst>
                <a:gs pos="0">
                  <a:srgbClr val="008000"/>
                </a:gs>
                <a:gs pos="100000">
                  <a:srgbClr val="D4DEFF"/>
                </a:gs>
                <a:gs pos="100000">
                  <a:srgbClr val="43A143"/>
                </a:gs>
                <a:gs pos="100000">
                  <a:srgbClr val="96AB94"/>
                </a:gs>
              </a:gsLst>
              <a:lin ang="2700000" scaled="1"/>
            </a:gradFill>
          </c:spPr>
          <c:dPt>
            <c:idx val="0"/>
            <c:spPr>
              <a:gradFill>
                <a:gsLst>
                  <a:gs pos="0">
                    <a:srgbClr val="003366"/>
                  </a:gs>
                  <a:gs pos="100000">
                    <a:srgbClr val="43698E"/>
                  </a:gs>
                  <a:gs pos="100000">
                    <a:srgbClr val="43A143"/>
                  </a:gs>
                  <a:gs pos="100000">
                    <a:srgbClr val="96AB94"/>
                  </a:gs>
                </a:gsLst>
                <a:lin ang="2700000" scaled="1"/>
              </a:gradFill>
            </c:spPr>
          </c:dPt>
          <c:dPt>
            <c:idx val="1"/>
            <c:explosion val="4"/>
            <c:spPr>
              <a:gradFill flip="none" rotWithShape="1">
                <a:gsLst>
                  <a:gs pos="0">
                    <a:srgbClr val="43A143"/>
                  </a:gs>
                  <a:gs pos="100000">
                    <a:srgbClr val="008000"/>
                  </a:gs>
                </a:gsLst>
                <a:lin ang="2700000" scaled="1"/>
                <a:tileRect/>
              </a:gradFill>
            </c:spPr>
          </c:dPt>
          <c:val>
            <c:numRef>
              <c:f>'WRC Transactions'!$G$21:$I$21</c:f>
              <c:numCache>
                <c:formatCode>General</c:formatCode>
                <c:ptCount val="2"/>
                <c:pt idx="0">
                  <c:v>47.1</c:v>
                </c:pt>
                <c:pt idx="1">
                  <c:v>52.9</c:v>
                </c:pt>
              </c:numCache>
            </c:numRef>
          </c:val>
        </c:ser>
        <c:dLbls/>
      </c:pie3DChart>
      <c:spPr>
        <a:noFill/>
        <a:ln w="25400">
          <a:noFill/>
        </a:ln>
      </c:spPr>
    </c:plotArea>
    <c:plotVisOnly val="1"/>
    <c:dispBlanksAs val="zero"/>
  </c:chart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9836333878887101E-2"/>
          <c:y val="7.0559778360178946E-2"/>
          <c:w val="0.87725040916530284"/>
          <c:h val="0.8004885200172025"/>
        </c:manualLayout>
      </c:layout>
      <c:barChart>
        <c:barDir val="col"/>
        <c:grouping val="stacked"/>
        <c:ser>
          <c:idx val="1"/>
          <c:order val="0"/>
          <c:spPr>
            <a:solidFill>
              <a:schemeClr val="tx2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10"/>
            <c:spPr>
              <a:solidFill>
                <a:schemeClr val="tx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spPr>
              <a:solidFill>
                <a:schemeClr val="tx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spPr>
              <a:solidFill>
                <a:schemeClr val="tx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spPr>
              <a:solidFill>
                <a:schemeClr val="tx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spPr>
              <a:solidFill>
                <a:srgbClr val="0066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cat>
            <c:numRef>
              <c:f>Construction!$A$1:$A$15</c:f>
              <c:numCache>
                <c:formatCode>General</c:formatCode>
                <c:ptCount val="1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</c:numCache>
            </c:numRef>
          </c:cat>
          <c:val>
            <c:numRef>
              <c:f>Construction!$B$1:$B$15</c:f>
              <c:numCache>
                <c:formatCode>General</c:formatCode>
                <c:ptCount val="15"/>
                <c:pt idx="0">
                  <c:v>4250</c:v>
                </c:pt>
                <c:pt idx="1">
                  <c:v>1588</c:v>
                </c:pt>
                <c:pt idx="2">
                  <c:v>619</c:v>
                </c:pt>
                <c:pt idx="3">
                  <c:v>1520</c:v>
                </c:pt>
                <c:pt idx="4">
                  <c:v>991</c:v>
                </c:pt>
                <c:pt idx="5">
                  <c:v>428</c:v>
                </c:pt>
                <c:pt idx="6">
                  <c:v>1486</c:v>
                </c:pt>
                <c:pt idx="7">
                  <c:v>1236</c:v>
                </c:pt>
                <c:pt idx="8">
                  <c:v>1110</c:v>
                </c:pt>
                <c:pt idx="9">
                  <c:v>250</c:v>
                </c:pt>
                <c:pt idx="10">
                  <c:v>580</c:v>
                </c:pt>
                <c:pt idx="11">
                  <c:v>634</c:v>
                </c:pt>
                <c:pt idx="12">
                  <c:v>830</c:v>
                </c:pt>
                <c:pt idx="13">
                  <c:v>946</c:v>
                </c:pt>
                <c:pt idx="14">
                  <c:v>1286</c:v>
                </c:pt>
              </c:numCache>
            </c:numRef>
          </c:val>
        </c:ser>
        <c:dLbls/>
        <c:gapWidth val="100"/>
        <c:overlap val="100"/>
        <c:axId val="119200768"/>
        <c:axId val="119206656"/>
      </c:barChart>
      <c:catAx>
        <c:axId val="11920076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19206656"/>
        <c:crosses val="autoZero"/>
        <c:auto val="1"/>
        <c:lblAlgn val="ctr"/>
        <c:lblOffset val="100"/>
        <c:tickLblSkip val="1"/>
        <c:tickMarkSkip val="1"/>
      </c:catAx>
      <c:valAx>
        <c:axId val="11920665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19200768"/>
        <c:crosses val="autoZero"/>
        <c:crossBetween val="between"/>
      </c:valAx>
      <c:spPr>
        <a:solidFill>
          <a:srgbClr val="FFFFEB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noFill/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9613981179181883E-2"/>
          <c:y val="2.4615384615384615E-2"/>
          <c:w val="0.901422764227642"/>
          <c:h val="0.90974358974358971"/>
        </c:manualLayout>
      </c:layout>
      <c:pie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val>
            <c:numRef>
              <c:f>Sheet1!$A$1:$A$3</c:f>
              <c:numCache>
                <c:formatCode>General</c:formatCode>
                <c:ptCount val="3"/>
                <c:pt idx="0">
                  <c:v>60</c:v>
                </c:pt>
                <c:pt idx="1">
                  <c:v>27</c:v>
                </c:pt>
                <c:pt idx="2">
                  <c:v>13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noFill/>
  </c:sp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4.084973838614811E-2"/>
          <c:y val="7.4224207550979221E-2"/>
          <c:w val="0.93230051140514658"/>
          <c:h val="0.6795139309509387"/>
        </c:manualLayout>
      </c:layout>
      <c:lineChart>
        <c:grouping val="standard"/>
        <c:ser>
          <c:idx val="0"/>
          <c:order val="0"/>
          <c:spPr>
            <a:ln w="38100">
              <a:solidFill>
                <a:srgbClr val="008000"/>
              </a:solidFill>
              <a:prstDash val="solid"/>
            </a:ln>
          </c:spPr>
          <c:marker>
            <c:symbol val="circle"/>
            <c:size val="7"/>
            <c:spPr>
              <a:solidFill>
                <a:srgbClr val="003366"/>
              </a:solidFill>
              <a:ln>
                <a:solidFill>
                  <a:srgbClr val="808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7.3146518449899639E-2"/>
                  <c:y val="4.6152145961511876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425797265537889E-2"/>
                  <c:y val="2.4084924607096176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1796442111402746E-2"/>
                  <c:y val="6.0047817909401009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4585284682551939E-2"/>
                  <c:y val="5.1683296672936127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2428765031822004E-2"/>
                  <c:y val="6.8708172612026733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42475082771517E-2"/>
                  <c:y val="4.7026894917487558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3508311461067372E-2"/>
                  <c:y val="5.2543593994070582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2254816187192212E-2"/>
                  <c:y val="8.8550692297066164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+mn-lt"/>
                    <a:ea typeface="Lucida Sans"/>
                    <a:cs typeface="Lucida San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Data!$D$14:$D$22</c:f>
              <c:strCach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Mid Year 2014</c:v>
                </c:pt>
              </c:strCache>
            </c:strRef>
          </c:cat>
          <c:val>
            <c:numRef>
              <c:f>Data!$E$14:$E$22</c:f>
              <c:numCache>
                <c:formatCode>0%</c:formatCode>
                <c:ptCount val="9"/>
                <c:pt idx="0">
                  <c:v>0.91</c:v>
                </c:pt>
                <c:pt idx="1">
                  <c:v>0.9</c:v>
                </c:pt>
                <c:pt idx="2">
                  <c:v>0.89</c:v>
                </c:pt>
                <c:pt idx="3">
                  <c:v>0.89119999999999999</c:v>
                </c:pt>
                <c:pt idx="4">
                  <c:v>0.89959999999999996</c:v>
                </c:pt>
                <c:pt idx="5">
                  <c:v>0.9</c:v>
                </c:pt>
                <c:pt idx="6">
                  <c:v>0.91200000000000003</c:v>
                </c:pt>
                <c:pt idx="7">
                  <c:v>0.92</c:v>
                </c:pt>
                <c:pt idx="8">
                  <c:v>0.93510000000000004</c:v>
                </c:pt>
              </c:numCache>
            </c:numRef>
          </c:val>
        </c:ser>
        <c:dLbls/>
        <c:marker val="1"/>
        <c:axId val="119408896"/>
        <c:axId val="119422976"/>
      </c:lineChart>
      <c:catAx>
        <c:axId val="11940889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+mn-lt"/>
                <a:ea typeface="Lucida Sans"/>
                <a:cs typeface="Lucida Sans"/>
              </a:defRPr>
            </a:pPr>
            <a:endParaRPr lang="en-US"/>
          </a:p>
        </c:txPr>
        <c:crossAx val="119422976"/>
        <c:crosses val="autoZero"/>
        <c:auto val="1"/>
        <c:lblAlgn val="ctr"/>
        <c:lblOffset val="100"/>
        <c:tickLblSkip val="1"/>
        <c:tickMarkSkip val="1"/>
      </c:catAx>
      <c:valAx>
        <c:axId val="119422976"/>
        <c:scaling>
          <c:orientation val="minMax"/>
        </c:scaling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+mn-lt"/>
                <a:ea typeface="Lucida Sans"/>
                <a:cs typeface="Lucida Sans"/>
              </a:defRPr>
            </a:pPr>
            <a:endParaRPr lang="en-US"/>
          </a:p>
        </c:txPr>
        <c:crossAx val="119408896"/>
        <c:crosses val="autoZero"/>
        <c:crossBetween val="between"/>
        <c:majorUnit val="2.0000000000000007E-2"/>
      </c:valAx>
      <c:spPr>
        <a:solidFill>
          <a:schemeClr val="bg1"/>
        </a:solidFill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Lucida Sans"/>
          <a:ea typeface="Lucida Sans"/>
          <a:cs typeface="Lucida Sans"/>
        </a:defRPr>
      </a:pPr>
      <a:endParaRPr lang="en-US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1976650794092189E-2"/>
          <c:y val="8.6614173228346469E-2"/>
          <c:w val="0.91289931575081762"/>
          <c:h val="0.72834645669291354"/>
        </c:manualLayout>
      </c:layout>
      <c:lineChart>
        <c:grouping val="standard"/>
        <c:ser>
          <c:idx val="0"/>
          <c:order val="0"/>
          <c:spPr>
            <a:ln w="38100">
              <a:solidFill>
                <a:srgbClr val="003366"/>
              </a:solidFill>
              <a:prstDash val="solid"/>
            </a:ln>
          </c:spPr>
          <c:marker>
            <c:symbol val="circle"/>
            <c:size val="7"/>
            <c:spPr>
              <a:solidFill>
                <a:srgbClr val="003366"/>
              </a:solidFill>
              <a:ln>
                <a:solidFill>
                  <a:srgbClr val="80808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dLbl>
              <c:idx val="0"/>
              <c:layout>
                <c:manualLayout>
                  <c:x val="-4.9902531027842645E-2"/>
                  <c:y val="9.3146506293012618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856504745951981E-2"/>
                  <c:y val="9.1660156653646657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820581472542071E-2"/>
                  <c:y val="7.3697480728294809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0551269031069608E-2"/>
                  <c:y val="8.2145617624568554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6208821887213855E-2"/>
                  <c:y val="8.2556058445450248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7001675041876074E-3"/>
                  <c:y val="7.3490813648293962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2.6246719160104993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6.2992125984251982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333333"/>
                    </a:solidFill>
                    <a:latin typeface="+mn-lt"/>
                    <a:ea typeface="Tahoma"/>
                    <a:cs typeface="Tahoma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Data!$D$3:$D$11</c:f>
              <c:strCach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Mid Year 2014</c:v>
                </c:pt>
              </c:strCache>
            </c:strRef>
          </c:cat>
          <c:val>
            <c:numRef>
              <c:f>Data!$E$3:$E$11</c:f>
              <c:numCache>
                <c:formatCode>"$"#,##0_);[Red]\("$"#,##0\)</c:formatCode>
                <c:ptCount val="9"/>
                <c:pt idx="0">
                  <c:v>685</c:v>
                </c:pt>
                <c:pt idx="1">
                  <c:v>690</c:v>
                </c:pt>
                <c:pt idx="2">
                  <c:v>689</c:v>
                </c:pt>
                <c:pt idx="3">
                  <c:v>694</c:v>
                </c:pt>
                <c:pt idx="4">
                  <c:v>693</c:v>
                </c:pt>
                <c:pt idx="5">
                  <c:v>713</c:v>
                </c:pt>
                <c:pt idx="6">
                  <c:v>728</c:v>
                </c:pt>
                <c:pt idx="7">
                  <c:v>748</c:v>
                </c:pt>
                <c:pt idx="8">
                  <c:v>771</c:v>
                </c:pt>
              </c:numCache>
            </c:numRef>
          </c:val>
        </c:ser>
        <c:dLbls/>
        <c:marker val="1"/>
        <c:axId val="119438720"/>
        <c:axId val="119997568"/>
      </c:lineChart>
      <c:catAx>
        <c:axId val="11943872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Calibri" pitchFamily="34" charset="0"/>
                <a:ea typeface="Verdana"/>
                <a:cs typeface="Calibri" pitchFamily="34" charset="0"/>
              </a:defRPr>
            </a:pPr>
            <a:endParaRPr lang="en-US"/>
          </a:p>
        </c:txPr>
        <c:crossAx val="119997568"/>
        <c:crosses val="autoZero"/>
        <c:auto val="1"/>
        <c:lblAlgn val="ctr"/>
        <c:lblOffset val="100"/>
        <c:tickLblSkip val="1"/>
        <c:tickMarkSkip val="1"/>
      </c:catAx>
      <c:valAx>
        <c:axId val="119997568"/>
        <c:scaling>
          <c:orientation val="minMax"/>
        </c:scaling>
        <c:axPos val="l"/>
        <c:majorGridlines>
          <c:spPr>
            <a:ln w="3175">
              <a:solidFill>
                <a:srgbClr val="969696"/>
              </a:solidFill>
              <a:prstDash val="solid"/>
            </a:ln>
          </c:spPr>
        </c:majorGridlines>
        <c:numFmt formatCode="&quot;$&quot;#,##0_);[Red]\(&quot;$&quot;#,##0\)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+mn-lt"/>
                <a:ea typeface="Verdana"/>
                <a:cs typeface="Verdana"/>
              </a:defRPr>
            </a:pPr>
            <a:endParaRPr lang="en-US"/>
          </a:p>
        </c:txPr>
        <c:crossAx val="119438720"/>
        <c:crosses val="autoZero"/>
        <c:crossBetween val="between"/>
        <c:majorUnit val="50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525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view3D>
      <c:rotX val="40"/>
      <c:perspective val="0"/>
    </c:view3D>
    <c:plotArea>
      <c:layout/>
      <c:pie3DChart>
        <c:varyColors val="1"/>
        <c:ser>
          <c:idx val="0"/>
          <c:order val="0"/>
          <c:dPt>
            <c:idx val="3"/>
            <c:spPr>
              <a:solidFill>
                <a:schemeClr val="tx2"/>
              </a:solidFill>
            </c:spPr>
          </c:dPt>
          <c:val>
            <c:numRef>
              <c:f>'2014 Foreclosures by Submarket'!$G$1:$G$4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dLbls/>
      </c:pie3DChart>
    </c:plotArea>
    <c:plotVisOnly val="1"/>
    <c:dispBlanksAs val="zero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view3D>
      <c:rotX val="50"/>
      <c:perspective val="30"/>
    </c:view3D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3"/>
              </a:solidFill>
            </c:spPr>
          </c:dPt>
          <c:dPt>
            <c:idx val="1"/>
            <c:spPr>
              <a:solidFill>
                <a:schemeClr val="accent2"/>
              </a:solidFill>
            </c:spPr>
          </c:dPt>
          <c:dPt>
            <c:idx val="2"/>
          </c:dPt>
          <c:dPt>
            <c:idx val="3"/>
            <c:spPr>
              <a:solidFill>
                <a:schemeClr val="tx2"/>
              </a:solidFill>
            </c:spPr>
          </c:dPt>
          <c:cat>
            <c:strRef>
              <c:f>'2014 Sales by Type'!$A$1:$A$4</c:f>
              <c:strCache>
                <c:ptCount val="4"/>
                <c:pt idx="0">
                  <c:v>Foreclosures</c:v>
                </c:pt>
                <c:pt idx="1">
                  <c:v>REO/distressed</c:v>
                </c:pt>
                <c:pt idx="2">
                  <c:v>Partial</c:v>
                </c:pt>
                <c:pt idx="3">
                  <c:v>Normal</c:v>
                </c:pt>
              </c:strCache>
            </c:strRef>
          </c:cat>
          <c:val>
            <c:numRef>
              <c:f>'2014 Sales by Type'!$B$1:$B$4</c:f>
              <c:numCache>
                <c:formatCode>General</c:formatCode>
                <c:ptCount val="4"/>
                <c:pt idx="0">
                  <c:v>7</c:v>
                </c:pt>
                <c:pt idx="1">
                  <c:v>6</c:v>
                </c:pt>
                <c:pt idx="3">
                  <c:v>21</c:v>
                </c:pt>
              </c:numCache>
            </c:numRef>
          </c:val>
        </c:ser>
        <c:dLbls/>
      </c:pie3DChart>
      <c:spPr>
        <a:noFill/>
        <a:ln w="25400">
          <a:noFill/>
        </a:ln>
      </c:spPr>
    </c:plotArea>
    <c:plotVisOnly val="1"/>
    <c:dispBlanksAs val="zero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view3D>
      <c:rotX val="50"/>
      <c:perspective val="30"/>
    </c:view3D>
    <c:plotArea>
      <c:layout/>
      <c:pie3DChart>
        <c:varyColors val="1"/>
        <c:dLbls/>
      </c:pie3DChart>
      <c:spPr>
        <a:noFill/>
        <a:ln w="25400">
          <a:noFill/>
        </a:ln>
      </c:spPr>
    </c:plotArea>
    <c:plotVisOnly val="1"/>
    <c:dispBlanksAs val="zero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view3D>
      <c:rotX val="40"/>
      <c:perspective val="0"/>
    </c:view3D>
    <c:plotArea>
      <c:layout/>
      <c:pie3DChart>
        <c:varyColors val="1"/>
        <c:dLbls/>
      </c:pie3DChart>
    </c:plotArea>
    <c:plotVisOnly val="1"/>
    <c:dispBlanksAs val="zero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lrMapOvr bg1="lt1" tx1="dk1" bg2="lt2" tx2="dk2" accent1="accent1" accent2="accent2" accent3="accent3" accent4="accent4" accent5="accent5" accent6="accent6" hlink="hlink" folHlink="folHlink"/>
  <c:chart>
    <c:view3D>
      <c:rotX val="50"/>
      <c:perspective val="0"/>
    </c:view3D>
    <c:plotArea>
      <c:layout>
        <c:manualLayout>
          <c:layoutTarget val="inner"/>
          <c:xMode val="edge"/>
          <c:yMode val="edge"/>
          <c:x val="3.0555495631539208E-2"/>
          <c:y val="5.0007146053308235E-2"/>
          <c:w val="0.84687642169728783"/>
          <c:h val="0.89814814814814814"/>
        </c:manualLayout>
      </c:layout>
      <c:pie3DChart>
        <c:varyColors val="1"/>
        <c:ser>
          <c:idx val="0"/>
          <c:order val="0"/>
          <c:val>
            <c:numRef>
              <c:f>'Sales by Submarket'!$D$2:$D$12</c:f>
              <c:numCache>
                <c:formatCode>0%</c:formatCode>
                <c:ptCount val="11"/>
                <c:pt idx="0">
                  <c:v>7.1428571428571425E-2</c:v>
                </c:pt>
                <c:pt idx="1">
                  <c:v>7.1428571428571425E-2</c:v>
                </c:pt>
                <c:pt idx="2">
                  <c:v>7.1428571428571425E-2</c:v>
                </c:pt>
                <c:pt idx="3">
                  <c:v>0</c:v>
                </c:pt>
                <c:pt idx="4">
                  <c:v>3.5714285714285712E-2</c:v>
                </c:pt>
                <c:pt idx="5">
                  <c:v>3.5714285714285712E-2</c:v>
                </c:pt>
                <c:pt idx="6">
                  <c:v>0.3928571428571429</c:v>
                </c:pt>
                <c:pt idx="7">
                  <c:v>0</c:v>
                </c:pt>
                <c:pt idx="8">
                  <c:v>3.5714285714285712E-2</c:v>
                </c:pt>
                <c:pt idx="9">
                  <c:v>0.1428571428571429</c:v>
                </c:pt>
                <c:pt idx="10">
                  <c:v>0.1428571428571429</c:v>
                </c:pt>
              </c:numCache>
            </c:numRef>
          </c:val>
        </c:ser>
        <c:dLbls/>
      </c:pie3DChart>
    </c:plotArea>
    <c:plotVisOnly val="1"/>
    <c:dispBlanksAs val="zero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view3D>
      <c:rotX val="50"/>
      <c:perspective val="0"/>
    </c:view3D>
    <c:plotArea>
      <c:layout>
        <c:manualLayout>
          <c:layoutTarget val="inner"/>
          <c:xMode val="edge"/>
          <c:yMode val="edge"/>
          <c:x val="3.7949359842034541E-2"/>
          <c:y val="6.0185121543734087E-2"/>
          <c:w val="0.84687642169728783"/>
          <c:h val="0.89814814814814814"/>
        </c:manualLayout>
      </c:layout>
      <c:pie3DChart>
        <c:varyColors val="1"/>
        <c:dLbls/>
      </c:pie3DChart>
      <c:spPr>
        <a:noFill/>
        <a:ln>
          <a:noFill/>
        </a:ln>
      </c:spPr>
    </c:plotArea>
    <c:plotVisOnly val="1"/>
    <c:dispBlanksAs val="zero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3533487297921478E-2"/>
          <c:y val="4.7859000928596483E-2"/>
          <c:w val="0.89030023094688238"/>
          <c:h val="0.82115970014328687"/>
        </c:manualLayout>
      </c:layout>
      <c:barChart>
        <c:barDir val="col"/>
        <c:grouping val="clustered"/>
        <c:ser>
          <c:idx val="0"/>
          <c:order val="0"/>
          <c:tx>
            <c:strRef>
              <c:f>'2014 Sales'!$B$6</c:f>
              <c:strCache>
                <c:ptCount val="1"/>
                <c:pt idx="0">
                  <c:v># of Transactions</c:v>
                </c:pt>
              </c:strCache>
            </c:strRef>
          </c:tx>
          <c:spPr>
            <a:solidFill>
              <a:srgbClr val="00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5838167457705209E-3"/>
                  <c:y val="5.313182199832075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24</a:t>
                    </a:r>
                  </a:p>
                </c:rich>
              </c:tx>
              <c:dLblPos val="outEnd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2875803919429268E-4"/>
                  <c:y val="7.3194893459476273E-2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8925157450006471E-3"/>
                  <c:y val="7.1607856061882913E-2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7771029198717092E-3"/>
                  <c:y val="9.3068819436840589E-2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52100040612679E-3"/>
                  <c:y val="0.12750213182170217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6215986858455628E-3"/>
                  <c:y val="0.14849719351831656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2758875694811249E-3"/>
                  <c:y val="0.13412688617094215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2.1604747443521879E-3"/>
                  <c:y val="6.9366120964743233E-2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4.3544095094349474E-3"/>
                  <c:y val="6.638126117507416E-2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9295278621350323E-3"/>
                  <c:y val="6.8434190956836366E-2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'2014 Sales'!$A$7:$A$20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Jan-Oct 5, '14</c:v>
                </c:pt>
              </c:strCache>
            </c:strRef>
          </c:cat>
          <c:val>
            <c:numRef>
              <c:f>'2014 Sales'!$B$7:$B$20</c:f>
              <c:numCache>
                <c:formatCode>General</c:formatCode>
                <c:ptCount val="14"/>
                <c:pt idx="0">
                  <c:v>24</c:v>
                </c:pt>
                <c:pt idx="1">
                  <c:v>35</c:v>
                </c:pt>
                <c:pt idx="2">
                  <c:v>33</c:v>
                </c:pt>
                <c:pt idx="3">
                  <c:v>41</c:v>
                </c:pt>
                <c:pt idx="4">
                  <c:v>59</c:v>
                </c:pt>
                <c:pt idx="5">
                  <c:v>68</c:v>
                </c:pt>
                <c:pt idx="6">
                  <c:v>61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38</c:v>
                </c:pt>
                <c:pt idx="11">
                  <c:v>40</c:v>
                </c:pt>
                <c:pt idx="12">
                  <c:v>32</c:v>
                </c:pt>
                <c:pt idx="13">
                  <c:v>28</c:v>
                </c:pt>
              </c:numCache>
            </c:numRef>
          </c:val>
        </c:ser>
        <c:ser>
          <c:idx val="1"/>
          <c:order val="1"/>
          <c:tx>
            <c:strRef>
              <c:f>'2014 Sales'!$C$6</c:f>
              <c:strCache>
                <c:ptCount val="1"/>
                <c:pt idx="0">
                  <c:v>Volume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000000"/>
              </a:solidFill>
              <a:prstDash val="solid"/>
            </a:ln>
          </c:spPr>
          <c:trendline>
            <c:spPr>
              <a:ln w="25400">
                <a:solidFill>
                  <a:srgbClr val="000000"/>
                </a:solidFill>
                <a:prstDash val="solid"/>
              </a:ln>
            </c:spPr>
            <c:trendlineType val="poly"/>
            <c:order val="4"/>
          </c:trendline>
          <c:cat>
            <c:strRef>
              <c:f>'2014 Sales'!$A$7:$A$20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Jan-Oct 5, '14</c:v>
                </c:pt>
              </c:strCache>
            </c:strRef>
          </c:cat>
          <c:val>
            <c:numRef>
              <c:f>'2014 Sales'!$C$7:$C$20</c:f>
              <c:numCache>
                <c:formatCode>General</c:formatCode>
                <c:ptCount val="14"/>
                <c:pt idx="0">
                  <c:v>59.1</c:v>
                </c:pt>
                <c:pt idx="1">
                  <c:v>173.9</c:v>
                </c:pt>
                <c:pt idx="2">
                  <c:v>125.4</c:v>
                </c:pt>
                <c:pt idx="3">
                  <c:v>187.7</c:v>
                </c:pt>
                <c:pt idx="4">
                  <c:v>293</c:v>
                </c:pt>
                <c:pt idx="5">
                  <c:v>369.5</c:v>
                </c:pt>
                <c:pt idx="6">
                  <c:v>344.5</c:v>
                </c:pt>
                <c:pt idx="7">
                  <c:v>104.9</c:v>
                </c:pt>
                <c:pt idx="8">
                  <c:v>65.3</c:v>
                </c:pt>
                <c:pt idx="9">
                  <c:v>55.4</c:v>
                </c:pt>
                <c:pt idx="10">
                  <c:v>206.2</c:v>
                </c:pt>
                <c:pt idx="11">
                  <c:v>323.2</c:v>
                </c:pt>
                <c:pt idx="12">
                  <c:v>239.3</c:v>
                </c:pt>
                <c:pt idx="13">
                  <c:v>219.4</c:v>
                </c:pt>
              </c:numCache>
            </c:numRef>
          </c:val>
        </c:ser>
        <c:dLbls/>
        <c:axId val="127075456"/>
        <c:axId val="127076992"/>
      </c:barChart>
      <c:catAx>
        <c:axId val="127075456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7076992"/>
        <c:crosses val="autoZero"/>
        <c:lblAlgn val="ctr"/>
        <c:lblOffset val="100"/>
        <c:tickLblSkip val="1"/>
        <c:tickMarkSkip val="1"/>
      </c:catAx>
      <c:valAx>
        <c:axId val="127076992"/>
        <c:scaling>
          <c:orientation val="minMax"/>
        </c:scaling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Volume in Millions</a:t>
                </a:r>
              </a:p>
            </c:rich>
          </c:tx>
          <c:layout>
            <c:manualLayout>
              <c:xMode val="edge"/>
              <c:yMode val="edge"/>
              <c:x val="1.270205740411481E-2"/>
              <c:y val="0.30478591568165364"/>
            </c:manualLayout>
          </c:layout>
          <c:spPr>
            <a:noFill/>
            <a:ln w="25400">
              <a:noFill/>
            </a:ln>
          </c:spPr>
        </c:title>
        <c:numFmt formatCode="\$#,##0" sourceLinked="0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27075456"/>
        <c:crosses val="autoZero"/>
        <c:crossBetween val="between"/>
        <c:majorUnit val="50"/>
      </c:valAx>
      <c:spPr>
        <a:ln w="9525"/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stacked"/>
        <c:ser>
          <c:idx val="1"/>
          <c:order val="0"/>
          <c:tx>
            <c:strRef>
              <c:f>'2014 Sales'!$E$6</c:f>
              <c:strCache>
                <c:ptCount val="1"/>
                <c:pt idx="0">
                  <c:v>Volume</c:v>
                </c:pt>
              </c:strCache>
            </c:strRef>
          </c:tx>
          <c:spPr>
            <a:solidFill>
              <a:schemeClr val="tx2"/>
            </a:solidFill>
          </c:spPr>
          <c:cat>
            <c:numLit>
              <c:formatCode>General</c:formatCode>
              <c:ptCount val="4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</c:numLit>
          </c:cat>
          <c:val>
            <c:numRef>
              <c:f>'2014 Sales'!$E$7:$E$11</c:f>
              <c:numCache>
                <c:formatCode>General</c:formatCode>
                <c:ptCount val="5"/>
                <c:pt idx="0">
                  <c:v>39.1</c:v>
                </c:pt>
                <c:pt idx="1">
                  <c:v>71.599999999999994</c:v>
                </c:pt>
                <c:pt idx="2">
                  <c:v>90</c:v>
                </c:pt>
                <c:pt idx="3">
                  <c:v>166.5</c:v>
                </c:pt>
                <c:pt idx="4">
                  <c:v>116.39999999999999</c:v>
                </c:pt>
              </c:numCache>
            </c:numRef>
          </c:val>
        </c:ser>
        <c:ser>
          <c:idx val="0"/>
          <c:order val="1"/>
          <c:tx>
            <c:strRef>
              <c:f>'2014 Sales'!$D$6</c:f>
              <c:strCache>
                <c:ptCount val="1"/>
                <c:pt idx="0">
                  <c:v>Volume</c:v>
                </c:pt>
              </c:strCache>
            </c:strRef>
          </c:tx>
          <c:spPr>
            <a:solidFill>
              <a:srgbClr val="006600"/>
            </a:solidFill>
          </c:spPr>
          <c:cat>
            <c:numLit>
              <c:formatCode>General</c:formatCode>
              <c:ptCount val="4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</c:numLit>
          </c:cat>
          <c:val>
            <c:numRef>
              <c:f>'2014 Sales'!$D$7:$D$11</c:f>
              <c:numCache>
                <c:formatCode>General</c:formatCode>
                <c:ptCount val="5"/>
                <c:pt idx="0">
                  <c:v>16.299999999999994</c:v>
                </c:pt>
                <c:pt idx="1">
                  <c:v>134.6</c:v>
                </c:pt>
                <c:pt idx="2">
                  <c:v>233.2</c:v>
                </c:pt>
                <c:pt idx="3">
                  <c:v>72.8</c:v>
                </c:pt>
                <c:pt idx="4">
                  <c:v>101.7</c:v>
                </c:pt>
              </c:numCache>
            </c:numRef>
          </c:val>
        </c:ser>
        <c:dLbls/>
        <c:overlap val="100"/>
        <c:axId val="111526272"/>
        <c:axId val="111527808"/>
      </c:barChart>
      <c:catAx>
        <c:axId val="1115262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1527808"/>
        <c:crosses val="autoZero"/>
        <c:auto val="1"/>
        <c:lblAlgn val="ctr"/>
        <c:lblOffset val="100"/>
      </c:catAx>
      <c:valAx>
        <c:axId val="111527808"/>
        <c:scaling>
          <c:orientation val="minMax"/>
        </c:scaling>
        <c:axPos val="l"/>
        <c:majorGridlines/>
        <c:numFmt formatCode="\$#,##0" sourceLinked="0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1526272"/>
        <c:crosses val="autoZero"/>
        <c:crossBetween val="between"/>
      </c:valAx>
    </c:plotArea>
    <c:plotVisOnly val="1"/>
    <c:dispBlanksAs val="gap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C87F90CE-7D70-471D-AA33-A80EC5F85288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006AD697-8AB9-4316-8C79-802EF3B841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2DF91A59-09CA-4C44-AF38-D7309380635B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24AA8555-7B7A-4C48-9F93-60D0770297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C9FD8D-A518-4228-94A5-1B4A5EDD4941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E45F06-68F8-4E41-A1B0-F0CB30A9B57A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4E8A2D2-48C3-480A-BD39-E2EBFC38D568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A245C9-EC1C-4B89-B55A-44B22B752DD4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39931-C3C8-439E-9516-7906738C2E69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3D2C6-C328-4564-99EC-8AEE41F0DE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809DA-3851-446C-AFB1-DE1FCAAF30EC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68CA-C0D6-4744-834E-1CDAAE187E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5B873-039E-4DF3-8E80-1B8089F0CE61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7D20A-0286-47B9-A376-76699FD25EC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D9E46-C08D-40D7-BF83-DDDC3B8430DC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F3BB1-E574-4F94-957E-AFD2CA9EEE7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C016E-20A9-4CAD-A65D-595892A2C295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AF3A2-951F-45BE-A33B-D13603A75DA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7CBF5-3C61-4386-ADE2-D41341B4D553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B1F34-8E3E-4820-9094-83A2510F80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7E3D5-76C9-47E4-8C1F-2176737D7716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B32E4-F6DE-41B9-85D6-FB0CDCF11B3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7C95D-F61D-4C1B-B819-9AB9A8E45C8F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C26EE-A5D0-4119-8EB3-5BD5AAF66C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2BB6A-A0DD-4C74-ADA2-AEC85907CB54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4D42B-5897-4148-9EAD-CB38FF667D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B818F-EC67-47B0-9A68-3D9A9055EE8D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0DFF0-904F-45A1-9613-E67F9E4C1B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2ACC3-1B6E-433E-A2A8-A81E6F6BCC8E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52555-8C55-4B40-A4F8-D6B2EB18E5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CF6827AD-6983-431C-8E3A-30D3E3BDCFE9}" type="datetimeFigureOut">
              <a:rPr lang="en-US"/>
              <a:pPr>
                <a:defRPr/>
              </a:pPr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A7EF3E5-1A59-4307-8257-E3A5C3DEBD0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69BE28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2" name="Picture 8" descr="2013-Summit-Logo_graphiconly_thumbnail_web.jpg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5000"/>
          <a:stretch>
            <a:fillRect/>
          </a:stretch>
        </p:blipFill>
        <p:spPr bwMode="auto">
          <a:xfrm>
            <a:off x="0" y="6172200"/>
            <a:ext cx="1092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9"/>
          <p:cNvSpPr txBox="1">
            <a:spLocks noChangeArrowheads="1"/>
          </p:cNvSpPr>
          <p:nvPr userDrawn="1"/>
        </p:nvSpPr>
        <p:spPr bwMode="auto">
          <a:xfrm>
            <a:off x="1143000" y="6451600"/>
            <a:ext cx="472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solidFill>
                  <a:srgbClr val="404040"/>
                </a:solidFill>
                <a:latin typeface="Calibri" pitchFamily="34" charset="0"/>
              </a:rPr>
              <a:t>Commercial Property Forecast Summit | 2014</a:t>
            </a:r>
          </a:p>
        </p:txBody>
      </p:sp>
      <p:pic>
        <p:nvPicPr>
          <p:cNvPr id="10" name="Picture 9" descr="CClogoblack.jpg"/>
          <p:cNvPicPr>
            <a:picLocks noChangeAspect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62800" y="6263480"/>
            <a:ext cx="1981200" cy="7469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  <p:sldLayoutId id="2147484181" r:id="rId7"/>
    <p:sldLayoutId id="2147484182" r:id="rId8"/>
    <p:sldLayoutId id="2147484183" r:id="rId9"/>
    <p:sldLayoutId id="2147484184" r:id="rId10"/>
    <p:sldLayoutId id="2147484185" r:id="rId11"/>
    <p:sldLayoutId id="2147484186" r:id="rId12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Excel_Chart1.xls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914400"/>
            <a:ext cx="6934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4400" spc="2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Multifamily Market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133600" y="3048000"/>
            <a:ext cx="6477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Font typeface="Arial" charset="0"/>
              <a:buNone/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Steve Woodyard</a:t>
            </a:r>
          </a:p>
          <a:p>
            <a:pPr algn="r">
              <a:spcBef>
                <a:spcPct val="20000"/>
              </a:spcBef>
              <a:buFont typeface="Arial" charset="0"/>
              <a:buNone/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Woodyard Realty Corp</a:t>
            </a:r>
            <a:r>
              <a:rPr lang="en-US" sz="3600" dirty="0">
                <a:latin typeface="+mn-lt"/>
              </a:rPr>
              <a:t>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33400" y="1981200"/>
            <a:ext cx="5257800" cy="1588"/>
          </a:xfrm>
          <a:prstGeom prst="straightConnector1">
            <a:avLst/>
          </a:prstGeom>
          <a:ln>
            <a:headEnd type="none" w="med" len="med"/>
            <a:tailEnd type="triangle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569913" y="1228725"/>
          <a:ext cx="8040687" cy="4943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2800" b="1" smtClean="0"/>
              <a:t>Local Multifamily Market:  2001 – 2014 Construction</a:t>
            </a:r>
            <a:endParaRPr lang="en-US" altLang="en-US" sz="2800" smtClean="0"/>
          </a:p>
        </p:txBody>
      </p:sp>
      <p:sp>
        <p:nvSpPr>
          <p:cNvPr id="27652" name="Line 24"/>
          <p:cNvSpPr>
            <a:spLocks noChangeShapeType="1"/>
          </p:cNvSpPr>
          <p:nvPr/>
        </p:nvSpPr>
        <p:spPr bwMode="auto">
          <a:xfrm>
            <a:off x="1371600" y="4514850"/>
            <a:ext cx="64770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3" name="AutoShape 25"/>
          <p:cNvSpPr>
            <a:spLocks noChangeArrowheads="1"/>
          </p:cNvSpPr>
          <p:nvPr/>
        </p:nvSpPr>
        <p:spPr bwMode="auto">
          <a:xfrm>
            <a:off x="6021388" y="3943350"/>
            <a:ext cx="1047750" cy="371475"/>
          </a:xfrm>
          <a:prstGeom prst="wedgeRectCallout">
            <a:avLst>
              <a:gd name="adj1" fmla="val -32273"/>
              <a:gd name="adj2" fmla="val 1051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27654" name="Text Box 26"/>
          <p:cNvSpPr txBox="1">
            <a:spLocks noChangeArrowheads="1"/>
          </p:cNvSpPr>
          <p:nvPr/>
        </p:nvSpPr>
        <p:spPr bwMode="auto">
          <a:xfrm>
            <a:off x="6000750" y="3881438"/>
            <a:ext cx="1063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1200" b="1">
                <a:latin typeface="Calibri" pitchFamily="34" charset="0"/>
              </a:rPr>
              <a:t>14-Yr Average</a:t>
            </a:r>
            <a:br>
              <a:rPr lang="en-US" altLang="en-US" sz="1200" b="1">
                <a:latin typeface="Calibri" pitchFamily="34" charset="0"/>
              </a:rPr>
            </a:br>
            <a:r>
              <a:rPr lang="en-US" altLang="en-US" sz="1200" b="1">
                <a:latin typeface="Calibri" pitchFamily="34" charset="0"/>
              </a:rPr>
              <a:t>1176 Units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-663574" y="3489325"/>
            <a:ext cx="27749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</a:rPr>
              <a:t># of Units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4495800" y="6248400"/>
            <a:ext cx="4222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en-US" sz="1000">
                <a:latin typeface="Calibri" pitchFamily="34" charset="0"/>
                <a:cs typeface="Arial" charset="0"/>
              </a:rPr>
              <a:t>30+ apartment units in Greater Memphis Metropolitan Area </a:t>
            </a:r>
            <a:endParaRPr lang="en-US" altLang="en-US" sz="100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70" descr="AAGM Submarket Map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914400"/>
            <a:ext cx="6278563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2800" b="1" smtClean="0"/>
              <a:t>Local Multifamily Market:  New Construction</a:t>
            </a:r>
            <a:endParaRPr lang="en-US" altLang="en-US" sz="2800" smtClean="0"/>
          </a:p>
        </p:txBody>
      </p:sp>
      <p:sp>
        <p:nvSpPr>
          <p:cNvPr id="4" name="5-Point Star 3"/>
          <p:cNvSpPr/>
          <p:nvPr/>
        </p:nvSpPr>
        <p:spPr>
          <a:xfrm>
            <a:off x="7620000" y="4029075"/>
            <a:ext cx="304800" cy="342900"/>
          </a:xfrm>
          <a:prstGeom prst="star5">
            <a:avLst/>
          </a:prstGeom>
          <a:solidFill>
            <a:schemeClr val="tx2"/>
          </a:solidFill>
          <a:ln w="158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4972050" y="3373438"/>
            <a:ext cx="304800" cy="342900"/>
          </a:xfrm>
          <a:prstGeom prst="star5">
            <a:avLst/>
          </a:prstGeom>
          <a:solidFill>
            <a:schemeClr val="accent2"/>
          </a:solidFill>
          <a:ln w="15875" cmpd="sng">
            <a:solidFill>
              <a:schemeClr val="bg1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4114800" y="3011488"/>
            <a:ext cx="304800" cy="342900"/>
          </a:xfrm>
          <a:prstGeom prst="star5">
            <a:avLst/>
          </a:prstGeom>
          <a:solidFill>
            <a:srgbClr val="008000"/>
          </a:solidFill>
          <a:ln w="15875" cmpd="sng">
            <a:solidFill>
              <a:schemeClr val="bg1"/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85763" y="3686175"/>
            <a:ext cx="2459037" cy="112395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1600200" algn="r"/>
                <a:tab pos="1828800" algn="l"/>
              </a:tabLst>
              <a:defRPr/>
            </a:pPr>
            <a:r>
              <a:rPr lang="en-US" sz="1200" b="1" u="sng" dirty="0">
                <a:solidFill>
                  <a:schemeClr val="bg1"/>
                </a:solidFill>
              </a:rPr>
              <a:t>University of Memphis Area</a:t>
            </a:r>
          </a:p>
          <a:p>
            <a:pPr>
              <a:tabLst>
                <a:tab pos="1600200" algn="r"/>
                <a:tab pos="18288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Gather on Southern	74	CP</a:t>
            </a:r>
          </a:p>
          <a:p>
            <a:pPr>
              <a:tabLst>
                <a:tab pos="1600200" algn="r"/>
                <a:tab pos="18288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3595 Southern	64	UC</a:t>
            </a:r>
          </a:p>
          <a:p>
            <a:pPr>
              <a:tabLst>
                <a:tab pos="1600200" algn="r"/>
                <a:tab pos="18288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Highland Row	354	PL</a:t>
            </a:r>
          </a:p>
          <a:p>
            <a:pPr>
              <a:tabLst>
                <a:tab pos="1600200" algn="r"/>
                <a:tab pos="18288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Midland Apts	120	PL</a:t>
            </a:r>
          </a:p>
          <a:p>
            <a:pPr>
              <a:tabLst>
                <a:tab pos="1600200" algn="r"/>
                <a:tab pos="18288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Doyle Apts	127	PL</a:t>
            </a:r>
            <a:endParaRPr lang="en-US" sz="2400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349250" y="1373188"/>
            <a:ext cx="2895600" cy="2152650"/>
          </a:xfrm>
          <a:prstGeom prst="roundRect">
            <a:avLst/>
          </a:prstGeom>
          <a:solidFill>
            <a:srgbClr val="669900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b="1" u="sng" dirty="0">
                <a:solidFill>
                  <a:schemeClr val="bg1"/>
                </a:solidFill>
              </a:rPr>
              <a:t>Downtown Area</a:t>
            </a:r>
          </a:p>
          <a:p>
            <a:pPr>
              <a:tabLst>
                <a:tab pos="1943100" algn="r"/>
                <a:tab pos="22860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Printer’s Alley &amp; Annex	54	UC</a:t>
            </a:r>
          </a:p>
          <a:p>
            <a:pPr>
              <a:tabLst>
                <a:tab pos="1943100" algn="r"/>
                <a:tab pos="22860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South Junction Apts	197	UC</a:t>
            </a:r>
          </a:p>
          <a:p>
            <a:pPr>
              <a:tabLst>
                <a:tab pos="1943100" algn="r"/>
                <a:tab pos="22860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Toof Apts	50	UC</a:t>
            </a:r>
          </a:p>
          <a:p>
            <a:pPr>
              <a:tabLst>
                <a:tab pos="1943100" algn="r"/>
                <a:tab pos="22860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The Chisca Apts	165	UC</a:t>
            </a:r>
          </a:p>
          <a:p>
            <a:pPr>
              <a:tabLst>
                <a:tab pos="1943100" algn="r"/>
                <a:tab pos="22860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Crescent Bluff	172	UC</a:t>
            </a:r>
          </a:p>
          <a:p>
            <a:pPr>
              <a:tabLst>
                <a:tab pos="1943100" algn="r"/>
                <a:tab pos="22860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Harbor Isle	134	UC</a:t>
            </a:r>
          </a:p>
          <a:p>
            <a:pPr>
              <a:tabLst>
                <a:tab pos="1943100" algn="r"/>
                <a:tab pos="22860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Artspace Memphis	44	PL</a:t>
            </a:r>
          </a:p>
          <a:p>
            <a:pPr>
              <a:tabLst>
                <a:tab pos="1943100" algn="r"/>
                <a:tab pos="22860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Uptown Apts	90	PL</a:t>
            </a:r>
          </a:p>
          <a:p>
            <a:pPr>
              <a:tabLst>
                <a:tab pos="1943100" algn="r"/>
                <a:tab pos="22860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362 S Second	64	PL</a:t>
            </a:r>
          </a:p>
          <a:p>
            <a:pPr>
              <a:tabLst>
                <a:tab pos="1943100" algn="r"/>
                <a:tab pos="2286000" algn="l"/>
              </a:tabLst>
              <a:defRPr/>
            </a:pPr>
            <a:r>
              <a:rPr lang="en-US" sz="1100" b="1" dirty="0">
                <a:solidFill>
                  <a:schemeClr val="bg1"/>
                </a:solidFill>
              </a:rPr>
              <a:t>French Fort	67	PL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248400" y="5181600"/>
            <a:ext cx="2819400" cy="990600"/>
          </a:xfrm>
          <a:prstGeom prst="roundRect">
            <a:avLst/>
          </a:prstGeom>
          <a:solidFill>
            <a:schemeClr val="tx2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300" b="1" u="sng" dirty="0">
                <a:solidFill>
                  <a:schemeClr val="bg1"/>
                </a:solidFill>
              </a:rPr>
              <a:t>Collierville Area</a:t>
            </a:r>
          </a:p>
          <a:p>
            <a:pPr>
              <a:tabLst>
                <a:tab pos="1943100" algn="r"/>
                <a:tab pos="2286000" algn="l"/>
              </a:tabLst>
              <a:defRPr/>
            </a:pPr>
            <a:r>
              <a:rPr lang="en-US" sz="1200" dirty="0">
                <a:solidFill>
                  <a:schemeClr val="bg1"/>
                </a:solidFill>
              </a:rPr>
              <a:t>Westbrook Crossing	227	CP</a:t>
            </a:r>
          </a:p>
          <a:p>
            <a:pPr>
              <a:tabLst>
                <a:tab pos="1943100" algn="r"/>
                <a:tab pos="2286000" algn="l"/>
              </a:tabLst>
              <a:defRPr/>
            </a:pPr>
            <a:r>
              <a:rPr lang="en-US" sz="1200" dirty="0">
                <a:solidFill>
                  <a:schemeClr val="bg1"/>
                </a:solidFill>
              </a:rPr>
              <a:t>Carrington Apts	112	CP</a:t>
            </a:r>
          </a:p>
          <a:p>
            <a:pPr>
              <a:tabLst>
                <a:tab pos="1943100" algn="r"/>
                <a:tab pos="2286000" algn="l"/>
              </a:tabLst>
              <a:defRPr/>
            </a:pPr>
            <a:r>
              <a:rPr lang="en-US" sz="1200" dirty="0">
                <a:solidFill>
                  <a:schemeClr val="bg1"/>
                </a:solidFill>
              </a:rPr>
              <a:t>Signature Apts	251 	UC</a:t>
            </a: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477000" y="4451350"/>
            <a:ext cx="114300" cy="153988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 dirty="0"/>
          </a:p>
        </p:txBody>
      </p:sp>
      <p:sp>
        <p:nvSpPr>
          <p:cNvPr id="25" name="Oval 24"/>
          <p:cNvSpPr/>
          <p:nvPr/>
        </p:nvSpPr>
        <p:spPr>
          <a:xfrm>
            <a:off x="6581775" y="4533900"/>
            <a:ext cx="114300" cy="155575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 dirty="0"/>
          </a:p>
        </p:txBody>
      </p:sp>
      <p:sp>
        <p:nvSpPr>
          <p:cNvPr id="26" name="Oval 25"/>
          <p:cNvSpPr/>
          <p:nvPr/>
        </p:nvSpPr>
        <p:spPr>
          <a:xfrm>
            <a:off x="6848475" y="2514600"/>
            <a:ext cx="114300" cy="155575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 dirty="0"/>
          </a:p>
        </p:txBody>
      </p:sp>
      <p:sp>
        <p:nvSpPr>
          <p:cNvPr id="27" name="Oval 26"/>
          <p:cNvSpPr/>
          <p:nvPr/>
        </p:nvSpPr>
        <p:spPr>
          <a:xfrm>
            <a:off x="7715250" y="1296988"/>
            <a:ext cx="114300" cy="153987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 dirty="0"/>
          </a:p>
        </p:txBody>
      </p:sp>
      <p:sp>
        <p:nvSpPr>
          <p:cNvPr id="28" name="Oval 27"/>
          <p:cNvSpPr/>
          <p:nvPr/>
        </p:nvSpPr>
        <p:spPr>
          <a:xfrm>
            <a:off x="4495800" y="3105150"/>
            <a:ext cx="114300" cy="153988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 dirty="0"/>
          </a:p>
        </p:txBody>
      </p:sp>
      <p:sp>
        <p:nvSpPr>
          <p:cNvPr id="3" name="Rectangle 2"/>
          <p:cNvSpPr/>
          <p:nvPr/>
        </p:nvSpPr>
        <p:spPr>
          <a:xfrm>
            <a:off x="152400" y="5527675"/>
            <a:ext cx="1744663" cy="1225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848475" y="3268663"/>
            <a:ext cx="114300" cy="153987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 dirty="0"/>
          </a:p>
        </p:txBody>
      </p:sp>
      <p:sp>
        <p:nvSpPr>
          <p:cNvPr id="30" name="Oval 29"/>
          <p:cNvSpPr/>
          <p:nvPr/>
        </p:nvSpPr>
        <p:spPr>
          <a:xfrm>
            <a:off x="304800" y="5583238"/>
            <a:ext cx="114300" cy="155575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 dirty="0"/>
          </a:p>
        </p:txBody>
      </p:sp>
      <p:sp>
        <p:nvSpPr>
          <p:cNvPr id="31" name="Oval 30"/>
          <p:cNvSpPr/>
          <p:nvPr/>
        </p:nvSpPr>
        <p:spPr>
          <a:xfrm>
            <a:off x="304800" y="5849938"/>
            <a:ext cx="114300" cy="155575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700" dirty="0"/>
          </a:p>
        </p:txBody>
      </p:sp>
      <p:sp>
        <p:nvSpPr>
          <p:cNvPr id="16" name="TextBox 15"/>
          <p:cNvSpPr txBox="1"/>
          <p:nvPr/>
        </p:nvSpPr>
        <p:spPr>
          <a:xfrm>
            <a:off x="361950" y="5527675"/>
            <a:ext cx="1331913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b="1" dirty="0">
                <a:latin typeface="+mn-lt"/>
              </a:rPr>
              <a:t>Under Construction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2113" y="5805488"/>
            <a:ext cx="1504950" cy="261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b="1" dirty="0">
                <a:latin typeface="+mn-lt"/>
              </a:rPr>
              <a:t>Apts – Planning Stages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44475" y="6153150"/>
            <a:ext cx="1851025" cy="60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100" b="1" dirty="0">
                <a:latin typeface="+mn-lt"/>
              </a:rPr>
              <a:t>CP – Completed Project</a:t>
            </a:r>
          </a:p>
          <a:p>
            <a:pPr>
              <a:defRPr/>
            </a:pPr>
            <a:r>
              <a:rPr lang="en-US" sz="1100" b="1" dirty="0">
                <a:latin typeface="+mn-lt"/>
              </a:rPr>
              <a:t>UC – Under Construction</a:t>
            </a:r>
          </a:p>
          <a:p>
            <a:pPr>
              <a:defRPr/>
            </a:pPr>
            <a:r>
              <a:rPr lang="en-US" sz="1100" b="1" dirty="0">
                <a:latin typeface="+mn-lt"/>
              </a:rPr>
              <a:t>PL - Planned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30200" y="6115050"/>
            <a:ext cx="1389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2800" b="1" smtClean="0"/>
              <a:t>Trends Improving the Rental Demand</a:t>
            </a:r>
            <a:br>
              <a:rPr lang="en-US" altLang="en-US" sz="2800" b="1" smtClean="0"/>
            </a:br>
            <a:r>
              <a:rPr lang="en-US" altLang="en-US" sz="2400" b="1" smtClean="0"/>
              <a:t>Baby Boomers Scaling Down, Entering Rental Market</a:t>
            </a:r>
          </a:p>
        </p:txBody>
      </p:sp>
      <p:sp>
        <p:nvSpPr>
          <p:cNvPr id="31747" name="Content Placeholder 1"/>
          <p:cNvSpPr txBox="1">
            <a:spLocks/>
          </p:cNvSpPr>
          <p:nvPr/>
        </p:nvSpPr>
        <p:spPr bwMode="auto">
          <a:xfrm>
            <a:off x="533400" y="1493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1900">
                <a:latin typeface="Calibri" pitchFamily="34" charset="0"/>
              </a:rPr>
              <a:t>In the United States, the baby boom generation represents 76 million people.</a:t>
            </a:r>
            <a:br>
              <a:rPr lang="en-US" altLang="en-US" sz="1900">
                <a:latin typeface="Calibri" pitchFamily="34" charset="0"/>
              </a:rPr>
            </a:br>
            <a:endParaRPr lang="en-US" altLang="en-US" sz="1900"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1900">
                <a:latin typeface="Calibri" pitchFamily="34" charset="0"/>
              </a:rPr>
              <a:t>On January 1, 2011, as the </a:t>
            </a:r>
            <a:br>
              <a:rPr lang="en-US" altLang="en-US" sz="1900">
                <a:latin typeface="Calibri" pitchFamily="34" charset="0"/>
              </a:rPr>
            </a:br>
            <a:r>
              <a:rPr lang="en-US" altLang="en-US" sz="1900">
                <a:latin typeface="Calibri" pitchFamily="34" charset="0"/>
              </a:rPr>
              <a:t>baby boomers began to </a:t>
            </a:r>
            <a:br>
              <a:rPr lang="en-US" altLang="en-US" sz="1900">
                <a:latin typeface="Calibri" pitchFamily="34" charset="0"/>
              </a:rPr>
            </a:br>
            <a:r>
              <a:rPr lang="en-US" altLang="en-US" sz="1900">
                <a:latin typeface="Calibri" pitchFamily="34" charset="0"/>
              </a:rPr>
              <a:t>celebrate their 65th birthdays, </a:t>
            </a:r>
            <a:br>
              <a:rPr lang="en-US" altLang="en-US" sz="1900">
                <a:latin typeface="Calibri" pitchFamily="34" charset="0"/>
              </a:rPr>
            </a:br>
            <a:r>
              <a:rPr lang="en-US" altLang="en-US" sz="1900">
                <a:latin typeface="Calibri" pitchFamily="34" charset="0"/>
              </a:rPr>
              <a:t>10,000 people turned 65 </a:t>
            </a:r>
            <a:br>
              <a:rPr lang="en-US" altLang="en-US" sz="1900">
                <a:latin typeface="Calibri" pitchFamily="34" charset="0"/>
              </a:rPr>
            </a:br>
            <a:r>
              <a:rPr lang="en-US" altLang="en-US" sz="1900">
                <a:latin typeface="Calibri" pitchFamily="34" charset="0"/>
              </a:rPr>
              <a:t>every day— this will continue </a:t>
            </a:r>
            <a:br>
              <a:rPr lang="en-US" altLang="en-US" sz="1900">
                <a:latin typeface="Calibri" pitchFamily="34" charset="0"/>
              </a:rPr>
            </a:br>
            <a:r>
              <a:rPr lang="en-US" altLang="en-US" sz="1900">
                <a:latin typeface="Calibri" pitchFamily="34" charset="0"/>
              </a:rPr>
              <a:t>for next 16 years.</a:t>
            </a:r>
            <a:r>
              <a:rPr lang="en-US" altLang="en-US" sz="2000">
                <a:latin typeface="Calibri" pitchFamily="34" charset="0"/>
              </a:rPr>
              <a:t/>
            </a:r>
            <a:br>
              <a:rPr lang="en-US" altLang="en-US" sz="2000">
                <a:latin typeface="Calibri" pitchFamily="34" charset="0"/>
              </a:rPr>
            </a:br>
            <a:endParaRPr lang="en-US" altLang="en-US" sz="2000"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altLang="en-US" sz="1400">
              <a:latin typeface="Calibri" pitchFamily="34" charset="0"/>
            </a:endParaRPr>
          </a:p>
        </p:txBody>
      </p:sp>
      <p:pic>
        <p:nvPicPr>
          <p:cNvPr id="31748" name="Picture 2" descr="http://mayoresearch.mayo.edu/aging_center/images/aging_grap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2075" y="2362200"/>
            <a:ext cx="508952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3848100" y="2286000"/>
            <a:ext cx="5219700" cy="40386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2800" b="1" smtClean="0"/>
              <a:t>Trends Improving the Rental Demand</a:t>
            </a:r>
            <a:br>
              <a:rPr lang="en-US" altLang="en-US" sz="2800" b="1" smtClean="0"/>
            </a:br>
            <a:r>
              <a:rPr lang="en-US" altLang="en-US" sz="2400" b="1" smtClean="0"/>
              <a:t>More Renters Entering the Market - Generation Y</a:t>
            </a:r>
            <a:endParaRPr lang="en-US" altLang="en-US" sz="2400" smtClean="0"/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 cstate="print"/>
          <a:srcRect l="2911" t="8777" r="2444" b="3981"/>
          <a:stretch>
            <a:fillRect/>
          </a:stretch>
        </p:blipFill>
        <p:spPr bwMode="auto">
          <a:xfrm>
            <a:off x="4419600" y="2898775"/>
            <a:ext cx="4505325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Content Placeholder 1"/>
          <p:cNvSpPr txBox="1">
            <a:spLocks/>
          </p:cNvSpPr>
          <p:nvPr/>
        </p:nvSpPr>
        <p:spPr bwMode="auto">
          <a:xfrm>
            <a:off x="561975" y="1447800"/>
            <a:ext cx="792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1900">
                <a:latin typeface="Calibri" pitchFamily="34" charset="0"/>
              </a:rPr>
              <a:t>Generation Y, the </a:t>
            </a:r>
            <a:r>
              <a:rPr lang="en-US" altLang="en-US" sz="1900" b="1">
                <a:latin typeface="Calibri" pitchFamily="34" charset="0"/>
              </a:rPr>
              <a:t>echo boom </a:t>
            </a:r>
            <a:r>
              <a:rPr lang="en-US" altLang="en-US" sz="1900">
                <a:latin typeface="Calibri" pitchFamily="34" charset="0"/>
              </a:rPr>
              <a:t>of the baby boomers, born from 1977-2001 (estimated majority are between 18-30 years old)</a:t>
            </a:r>
            <a:br>
              <a:rPr lang="en-US" altLang="en-US" sz="1900">
                <a:latin typeface="Calibri" pitchFamily="34" charset="0"/>
              </a:rPr>
            </a:br>
            <a:endParaRPr lang="en-US" altLang="en-US" sz="1900">
              <a:latin typeface="Calibri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1900">
                <a:latin typeface="Calibri" pitchFamily="34" charset="0"/>
              </a:rPr>
              <a:t>Nearly 80 million in population (larger than the baby boomer population of 72 million)</a:t>
            </a:r>
            <a:r>
              <a:rPr lang="en-US" altLang="en-US" sz="2000">
                <a:latin typeface="Calibri" pitchFamily="34" charset="0"/>
              </a:rPr>
              <a:t/>
            </a:r>
            <a:br>
              <a:rPr lang="en-US" altLang="en-US" sz="2000">
                <a:latin typeface="Calibri" pitchFamily="34" charset="0"/>
              </a:rPr>
            </a:br>
            <a:r>
              <a:rPr lang="en-US" altLang="en-US" sz="2000">
                <a:latin typeface="Calibri" pitchFamily="34" charset="0"/>
              </a:rPr>
              <a:t/>
            </a:r>
            <a:br>
              <a:rPr lang="en-US" altLang="en-US" sz="2000">
                <a:latin typeface="Calibri" pitchFamily="34" charset="0"/>
              </a:rPr>
            </a:br>
            <a:endParaRPr lang="en-US" altLang="en-US" sz="2000">
              <a:latin typeface="Calibri" pitchFamily="34" charset="0"/>
            </a:endParaRPr>
          </a:p>
        </p:txBody>
      </p: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561975" y="3225800"/>
            <a:ext cx="3124200" cy="3095625"/>
            <a:chOff x="625978" y="2561107"/>
            <a:chExt cx="4229100" cy="3733800"/>
          </a:xfrm>
        </p:grpSpPr>
        <p:graphicFrame>
          <p:nvGraphicFramePr>
            <p:cNvPr id="8" name="Chart 7"/>
            <p:cNvGraphicFramePr>
              <a:graphicFrameLocks/>
            </p:cNvGraphicFramePr>
            <p:nvPr/>
          </p:nvGraphicFramePr>
          <p:xfrm>
            <a:off x="625978" y="2561107"/>
            <a:ext cx="4229100" cy="3733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2776" name="TextBox 1"/>
            <p:cNvSpPr txBox="1">
              <a:spLocks noChangeArrowheads="1"/>
            </p:cNvSpPr>
            <p:nvPr/>
          </p:nvSpPr>
          <p:spPr bwMode="auto">
            <a:xfrm>
              <a:off x="999892" y="3926852"/>
              <a:ext cx="1531938" cy="1002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en-US" sz="1600" b="1" i="1">
                  <a:solidFill>
                    <a:schemeClr val="bg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27%</a:t>
              </a:r>
            </a:p>
            <a:p>
              <a:pPr algn="ctr" eaLnBrk="1" hangingPunct="1"/>
              <a:r>
                <a:rPr lang="en-US" altLang="en-US" sz="1600" b="1" i="1">
                  <a:solidFill>
                    <a:schemeClr val="bg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Live with</a:t>
              </a:r>
              <a:br>
                <a:rPr lang="en-US" altLang="en-US" sz="1600" b="1" i="1">
                  <a:solidFill>
                    <a:schemeClr val="bg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</a:br>
              <a:r>
                <a:rPr lang="en-US" altLang="en-US" sz="1600" b="1" i="1">
                  <a:solidFill>
                    <a:schemeClr val="bg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Relatives</a:t>
              </a:r>
            </a:p>
          </p:txBody>
        </p:sp>
        <p:sp>
          <p:nvSpPr>
            <p:cNvPr id="32777" name="TextBox 7"/>
            <p:cNvSpPr txBox="1">
              <a:spLocks noChangeArrowheads="1"/>
            </p:cNvSpPr>
            <p:nvPr/>
          </p:nvSpPr>
          <p:spPr bwMode="auto">
            <a:xfrm>
              <a:off x="2650273" y="4428008"/>
              <a:ext cx="1856678" cy="408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en-US" sz="1600" b="1" i="1">
                  <a:solidFill>
                    <a:schemeClr val="bg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60% Rent</a:t>
              </a:r>
            </a:p>
          </p:txBody>
        </p:sp>
        <p:sp>
          <p:nvSpPr>
            <p:cNvPr id="32778" name="TextBox 8"/>
            <p:cNvSpPr txBox="1">
              <a:spLocks noChangeArrowheads="1"/>
            </p:cNvSpPr>
            <p:nvPr/>
          </p:nvSpPr>
          <p:spPr bwMode="auto">
            <a:xfrm>
              <a:off x="1515636" y="2990352"/>
              <a:ext cx="1531937" cy="705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en-US" sz="1600" b="1" i="1">
                  <a:solidFill>
                    <a:schemeClr val="bg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13%</a:t>
              </a:r>
            </a:p>
            <a:p>
              <a:pPr algn="ctr" eaLnBrk="1" hangingPunct="1"/>
              <a:r>
                <a:rPr lang="en-US" altLang="en-US" sz="1600" b="1" i="1">
                  <a:solidFill>
                    <a:schemeClr val="bg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Own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4343400" y="2819400"/>
            <a:ext cx="4648200" cy="35052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/>
        </p:nvGraphicFramePr>
        <p:xfrm>
          <a:off x="685800" y="3905250"/>
          <a:ext cx="73914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/>
        </p:nvGraphicFramePr>
        <p:xfrm>
          <a:off x="652462" y="1604963"/>
          <a:ext cx="7381875" cy="1947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7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2800" b="1" smtClean="0"/>
              <a:t>Local Multifamily Market:  Mid Year 2014</a:t>
            </a:r>
            <a:endParaRPr lang="en-US" altLang="en-US" sz="2800" smtClean="0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498850" y="3048000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400"/>
              <a:t>*</a:t>
            </a:r>
          </a:p>
        </p:txBody>
      </p:sp>
      <p:sp>
        <p:nvSpPr>
          <p:cNvPr id="33798" name="Text Box 7"/>
          <p:cNvSpPr txBox="1">
            <a:spLocks noChangeArrowheads="1"/>
          </p:cNvSpPr>
          <p:nvPr/>
        </p:nvSpPr>
        <p:spPr bwMode="auto">
          <a:xfrm>
            <a:off x="1501775" y="6081713"/>
            <a:ext cx="67278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indent="-114300" eaLnBrk="1" hangingPunct="1"/>
            <a:r>
              <a:rPr lang="en-US" altLang="en-US" sz="1100">
                <a:latin typeface="Calibri" pitchFamily="34" charset="0"/>
              </a:rPr>
              <a:t>* </a:t>
            </a:r>
            <a:r>
              <a:rPr lang="en-US" altLang="en-US" sz="1100" i="1">
                <a:latin typeface="Calibri" pitchFamily="34" charset="0"/>
              </a:rPr>
              <a:t>Apartment Association of Greater Memphis includes foreclosures and out of service apartments for the first time</a:t>
            </a:r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609600" y="1219200"/>
            <a:ext cx="7467600" cy="2270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3800" name="Rectangle 9"/>
          <p:cNvSpPr>
            <a:spLocks noChangeArrowheads="1"/>
          </p:cNvSpPr>
          <p:nvPr/>
        </p:nvSpPr>
        <p:spPr bwMode="auto">
          <a:xfrm>
            <a:off x="619125" y="1219200"/>
            <a:ext cx="1233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003366"/>
                </a:solidFill>
                <a:latin typeface="Calibri" pitchFamily="34" charset="0"/>
              </a:rPr>
              <a:t>Rent Trend</a:t>
            </a:r>
          </a:p>
        </p:txBody>
      </p:sp>
      <p:sp>
        <p:nvSpPr>
          <p:cNvPr id="33801" name="Rectangle 15"/>
          <p:cNvSpPr>
            <a:spLocks noChangeArrowheads="1"/>
          </p:cNvSpPr>
          <p:nvPr/>
        </p:nvSpPr>
        <p:spPr bwMode="auto">
          <a:xfrm>
            <a:off x="609600" y="3641725"/>
            <a:ext cx="7467600" cy="222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3802" name="Rectangle 16"/>
          <p:cNvSpPr>
            <a:spLocks noChangeArrowheads="1"/>
          </p:cNvSpPr>
          <p:nvPr/>
        </p:nvSpPr>
        <p:spPr bwMode="auto">
          <a:xfrm>
            <a:off x="590550" y="3613150"/>
            <a:ext cx="1816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003366"/>
                </a:solidFill>
                <a:latin typeface="Calibri" pitchFamily="34" charset="0"/>
              </a:rPr>
              <a:t>Occupancy Trend</a:t>
            </a:r>
          </a:p>
        </p:txBody>
      </p:sp>
      <p:sp>
        <p:nvSpPr>
          <p:cNvPr id="33803" name="Text Box 21"/>
          <p:cNvSpPr txBox="1">
            <a:spLocks noChangeArrowheads="1"/>
          </p:cNvSpPr>
          <p:nvPr/>
        </p:nvSpPr>
        <p:spPr bwMode="auto">
          <a:xfrm>
            <a:off x="3467100" y="5448300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400"/>
              <a:t>*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2800" b="1" smtClean="0"/>
              <a:t>Market Cycle as Projected by Integra Realty Resources</a:t>
            </a:r>
            <a:endParaRPr lang="en-US" altLang="en-US" sz="2800" smtClean="0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884238" y="1409700"/>
            <a:ext cx="4724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2466975" y="2857500"/>
            <a:ext cx="10493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en-US" sz="1200" b="1">
                <a:solidFill>
                  <a:schemeClr val="bg1"/>
                </a:solidFill>
              </a:rPr>
              <a:t>Out of State</a:t>
            </a:r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5438775" y="3162300"/>
            <a:ext cx="86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</a:rPr>
              <a:t>Local</a:t>
            </a:r>
          </a:p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</a:rPr>
              <a:t>Investors</a:t>
            </a:r>
          </a:p>
        </p:txBody>
      </p:sp>
      <p:sp>
        <p:nvSpPr>
          <p:cNvPr id="34822" name="Text Box 8"/>
          <p:cNvSpPr txBox="1">
            <a:spLocks noChangeArrowheads="1"/>
          </p:cNvSpPr>
          <p:nvPr/>
        </p:nvSpPr>
        <p:spPr bwMode="auto">
          <a:xfrm>
            <a:off x="1171575" y="3467100"/>
            <a:ext cx="104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</a:rPr>
              <a:t>Local Investors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61975" y="1562100"/>
            <a:ext cx="5943600" cy="3600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>
              <a:defRPr/>
            </a:pPr>
            <a:endParaRPr lang="en-US" dirty="0"/>
          </a:p>
        </p:txBody>
      </p:sp>
      <p:sp>
        <p:nvSpPr>
          <p:cNvPr id="34824" name="Line 11"/>
          <p:cNvSpPr>
            <a:spLocks noChangeShapeType="1"/>
          </p:cNvSpPr>
          <p:nvPr/>
        </p:nvSpPr>
        <p:spPr bwMode="auto">
          <a:xfrm>
            <a:off x="5019675" y="1562100"/>
            <a:ext cx="0" cy="360045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/>
          </a:p>
        </p:txBody>
      </p:sp>
      <p:sp>
        <p:nvSpPr>
          <p:cNvPr id="34825" name="Line 12"/>
          <p:cNvSpPr>
            <a:spLocks noChangeShapeType="1"/>
          </p:cNvSpPr>
          <p:nvPr/>
        </p:nvSpPr>
        <p:spPr bwMode="auto">
          <a:xfrm>
            <a:off x="3533775" y="1562100"/>
            <a:ext cx="0" cy="360045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/>
          </a:p>
        </p:txBody>
      </p:sp>
      <p:sp>
        <p:nvSpPr>
          <p:cNvPr id="34826" name="Line 13"/>
          <p:cNvSpPr>
            <a:spLocks noChangeShapeType="1"/>
          </p:cNvSpPr>
          <p:nvPr/>
        </p:nvSpPr>
        <p:spPr bwMode="auto">
          <a:xfrm>
            <a:off x="2047875" y="1562100"/>
            <a:ext cx="0" cy="360045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/>
          </a:p>
        </p:txBody>
      </p:sp>
      <p:sp>
        <p:nvSpPr>
          <p:cNvPr id="34827" name="Freeform 14"/>
          <p:cNvSpPr>
            <a:spLocks/>
          </p:cNvSpPr>
          <p:nvPr/>
        </p:nvSpPr>
        <p:spPr bwMode="auto">
          <a:xfrm>
            <a:off x="561975" y="2054225"/>
            <a:ext cx="5943600" cy="2898775"/>
          </a:xfrm>
          <a:custGeom>
            <a:avLst/>
            <a:gdLst>
              <a:gd name="T0" fmla="*/ 0 w 5943600"/>
              <a:gd name="T1" fmla="*/ 2784475 h 2898775"/>
              <a:gd name="T2" fmla="*/ 228600 w 5943600"/>
              <a:gd name="T3" fmla="*/ 2784475 h 2898775"/>
              <a:gd name="T4" fmla="*/ 685800 w 5943600"/>
              <a:gd name="T5" fmla="*/ 2555875 h 2898775"/>
              <a:gd name="T6" fmla="*/ 1485900 w 5943600"/>
              <a:gd name="T7" fmla="*/ 1184275 h 2898775"/>
              <a:gd name="T8" fmla="*/ 2057400 w 5943600"/>
              <a:gd name="T9" fmla="*/ 269875 h 2898775"/>
              <a:gd name="T10" fmla="*/ 2952750 w 5943600"/>
              <a:gd name="T11" fmla="*/ 22225 h 2898775"/>
              <a:gd name="T12" fmla="*/ 3714750 w 5943600"/>
              <a:gd name="T13" fmla="*/ 231775 h 2898775"/>
              <a:gd name="T14" fmla="*/ 4457700 w 5943600"/>
              <a:gd name="T15" fmla="*/ 1412875 h 2898775"/>
              <a:gd name="T16" fmla="*/ 5257800 w 5943600"/>
              <a:gd name="T17" fmla="*/ 2670175 h 2898775"/>
              <a:gd name="T18" fmla="*/ 5943600 w 5943600"/>
              <a:gd name="T19" fmla="*/ 2784475 h 289877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43600" h="2898775">
                <a:moveTo>
                  <a:pt x="0" y="2784475"/>
                </a:moveTo>
                <a:cubicBezTo>
                  <a:pt x="57150" y="2803525"/>
                  <a:pt x="114300" y="2822575"/>
                  <a:pt x="228600" y="2784475"/>
                </a:cubicBezTo>
                <a:cubicBezTo>
                  <a:pt x="342900" y="2746375"/>
                  <a:pt x="476250" y="2822575"/>
                  <a:pt x="685800" y="2555875"/>
                </a:cubicBezTo>
                <a:cubicBezTo>
                  <a:pt x="895350" y="2289175"/>
                  <a:pt x="1257300" y="1565275"/>
                  <a:pt x="1485900" y="1184275"/>
                </a:cubicBezTo>
                <a:cubicBezTo>
                  <a:pt x="1714500" y="803275"/>
                  <a:pt x="1812925" y="463550"/>
                  <a:pt x="2057400" y="269875"/>
                </a:cubicBezTo>
                <a:cubicBezTo>
                  <a:pt x="2301875" y="76200"/>
                  <a:pt x="2676525" y="28575"/>
                  <a:pt x="2952750" y="22225"/>
                </a:cubicBezTo>
                <a:cubicBezTo>
                  <a:pt x="3228975" y="15875"/>
                  <a:pt x="3463925" y="0"/>
                  <a:pt x="3714750" y="231775"/>
                </a:cubicBezTo>
                <a:cubicBezTo>
                  <a:pt x="3965575" y="463550"/>
                  <a:pt x="4200525" y="1006475"/>
                  <a:pt x="4457700" y="1412875"/>
                </a:cubicBezTo>
                <a:cubicBezTo>
                  <a:pt x="4714875" y="1819275"/>
                  <a:pt x="5010150" y="2441575"/>
                  <a:pt x="5257800" y="2670175"/>
                </a:cubicBezTo>
                <a:cubicBezTo>
                  <a:pt x="5505450" y="2898775"/>
                  <a:pt x="5829300" y="2765425"/>
                  <a:pt x="5943600" y="2784475"/>
                </a:cubicBezTo>
              </a:path>
            </a:pathLst>
          </a:cu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/>
          </a:p>
        </p:txBody>
      </p:sp>
      <p:sp>
        <p:nvSpPr>
          <p:cNvPr id="34828" name="Rectangle 15"/>
          <p:cNvSpPr>
            <a:spLocks noChangeArrowheads="1"/>
          </p:cNvSpPr>
          <p:nvPr/>
        </p:nvSpPr>
        <p:spPr bwMode="auto">
          <a:xfrm>
            <a:off x="1371600" y="4095750"/>
            <a:ext cx="228600" cy="200025"/>
          </a:xfrm>
          <a:prstGeom prst="rect">
            <a:avLst/>
          </a:prstGeom>
          <a:solidFill>
            <a:srgbClr val="008000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29" name="Text Box 16"/>
          <p:cNvSpPr txBox="1">
            <a:spLocks noChangeArrowheads="1"/>
          </p:cNvSpPr>
          <p:nvPr/>
        </p:nvSpPr>
        <p:spPr bwMode="auto">
          <a:xfrm>
            <a:off x="1393825" y="4067175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 b="1">
                <a:solidFill>
                  <a:srgbClr val="FFFFFF"/>
                </a:solidFill>
                <a:latin typeface="Arial Black" pitchFamily="34" charset="0"/>
              </a:rPr>
              <a:t>2</a:t>
            </a:r>
            <a:endParaRPr lang="en-US" altLang="en-US"/>
          </a:p>
        </p:txBody>
      </p:sp>
      <p:sp>
        <p:nvSpPr>
          <p:cNvPr id="34830" name="Oval 17"/>
          <p:cNvSpPr>
            <a:spLocks noChangeArrowheads="1"/>
          </p:cNvSpPr>
          <p:nvPr/>
        </p:nvSpPr>
        <p:spPr bwMode="auto">
          <a:xfrm>
            <a:off x="790575" y="4670425"/>
            <a:ext cx="228600" cy="228600"/>
          </a:xfrm>
          <a:prstGeom prst="ellipse">
            <a:avLst/>
          </a:prstGeom>
          <a:solidFill>
            <a:srgbClr val="CC3300"/>
          </a:solidFill>
          <a:ln w="9525" algn="in">
            <a:solidFill>
              <a:srgbClr val="000000"/>
            </a:solidFill>
            <a:round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31" name="Text Box 18"/>
          <p:cNvSpPr txBox="1">
            <a:spLocks noChangeArrowheads="1"/>
          </p:cNvSpPr>
          <p:nvPr/>
        </p:nvSpPr>
        <p:spPr bwMode="auto">
          <a:xfrm>
            <a:off x="809625" y="4638675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FFFFFF"/>
                </a:solidFill>
                <a:latin typeface="Arial Black" pitchFamily="34" charset="0"/>
              </a:rPr>
              <a:t>1</a:t>
            </a:r>
            <a:endParaRPr lang="en-US" altLang="en-US"/>
          </a:p>
        </p:txBody>
      </p:sp>
      <p:sp>
        <p:nvSpPr>
          <p:cNvPr id="34832" name="AutoShape 19"/>
          <p:cNvSpPr>
            <a:spLocks noChangeArrowheads="1"/>
          </p:cNvSpPr>
          <p:nvPr/>
        </p:nvSpPr>
        <p:spPr bwMode="auto">
          <a:xfrm>
            <a:off x="1749425" y="3419475"/>
            <a:ext cx="200025" cy="285750"/>
          </a:xfrm>
          <a:prstGeom prst="diamond">
            <a:avLst/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33" name="Text Box 20"/>
          <p:cNvSpPr txBox="1">
            <a:spLocks noChangeArrowheads="1"/>
          </p:cNvSpPr>
          <p:nvPr/>
        </p:nvSpPr>
        <p:spPr bwMode="auto">
          <a:xfrm>
            <a:off x="1758950" y="3419475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FFFFFF"/>
                </a:solidFill>
                <a:latin typeface="Arial Black" pitchFamily="34" charset="0"/>
              </a:rPr>
              <a:t>3</a:t>
            </a:r>
            <a:endParaRPr lang="en-US" altLang="en-US"/>
          </a:p>
        </p:txBody>
      </p:sp>
      <p:sp>
        <p:nvSpPr>
          <p:cNvPr id="34834" name="Rectangle 21"/>
          <p:cNvSpPr>
            <a:spLocks noChangeArrowheads="1"/>
          </p:cNvSpPr>
          <p:nvPr/>
        </p:nvSpPr>
        <p:spPr bwMode="auto">
          <a:xfrm>
            <a:off x="2486025" y="2171700"/>
            <a:ext cx="228600" cy="200025"/>
          </a:xfrm>
          <a:prstGeom prst="rect">
            <a:avLst/>
          </a:prstGeom>
          <a:solidFill>
            <a:srgbClr val="008000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35" name="Text Box 22"/>
          <p:cNvSpPr txBox="1">
            <a:spLocks noChangeArrowheads="1"/>
          </p:cNvSpPr>
          <p:nvPr/>
        </p:nvSpPr>
        <p:spPr bwMode="auto">
          <a:xfrm>
            <a:off x="2517775" y="2143125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FFFFFF"/>
                </a:solidFill>
                <a:latin typeface="Arial Black" pitchFamily="34" charset="0"/>
              </a:rPr>
              <a:t>2</a:t>
            </a:r>
            <a:endParaRPr lang="en-US" altLang="en-US"/>
          </a:p>
        </p:txBody>
      </p:sp>
      <p:sp>
        <p:nvSpPr>
          <p:cNvPr id="34836" name="Oval 23"/>
          <p:cNvSpPr>
            <a:spLocks noChangeArrowheads="1"/>
          </p:cNvSpPr>
          <p:nvPr/>
        </p:nvSpPr>
        <p:spPr bwMode="auto">
          <a:xfrm>
            <a:off x="2152650" y="2784475"/>
            <a:ext cx="228600" cy="228600"/>
          </a:xfrm>
          <a:prstGeom prst="ellipse">
            <a:avLst/>
          </a:prstGeom>
          <a:solidFill>
            <a:srgbClr val="CC3300"/>
          </a:solidFill>
          <a:ln w="9525" algn="in">
            <a:solidFill>
              <a:srgbClr val="000000"/>
            </a:solidFill>
            <a:round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37" name="Text Box 24"/>
          <p:cNvSpPr txBox="1">
            <a:spLocks noChangeArrowheads="1"/>
          </p:cNvSpPr>
          <p:nvPr/>
        </p:nvSpPr>
        <p:spPr bwMode="auto">
          <a:xfrm>
            <a:off x="2162175" y="2762250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FFFFFF"/>
                </a:solidFill>
                <a:latin typeface="Arial Black" pitchFamily="34" charset="0"/>
              </a:rPr>
              <a:t>1</a:t>
            </a:r>
            <a:endParaRPr lang="en-US" altLang="en-US"/>
          </a:p>
        </p:txBody>
      </p:sp>
      <p:sp>
        <p:nvSpPr>
          <p:cNvPr id="34838" name="AutoShape 25"/>
          <p:cNvSpPr>
            <a:spLocks noChangeArrowheads="1"/>
          </p:cNvSpPr>
          <p:nvPr/>
        </p:nvSpPr>
        <p:spPr bwMode="auto">
          <a:xfrm>
            <a:off x="3197225" y="1924050"/>
            <a:ext cx="200025" cy="285750"/>
          </a:xfrm>
          <a:prstGeom prst="diamond">
            <a:avLst/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39" name="Text Box 26"/>
          <p:cNvSpPr txBox="1">
            <a:spLocks noChangeArrowheads="1"/>
          </p:cNvSpPr>
          <p:nvPr/>
        </p:nvSpPr>
        <p:spPr bwMode="auto">
          <a:xfrm>
            <a:off x="3216275" y="1914525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FFFFFF"/>
                </a:solidFill>
                <a:latin typeface="Arial Black" pitchFamily="34" charset="0"/>
              </a:rPr>
              <a:t>3</a:t>
            </a:r>
            <a:endParaRPr lang="en-US" altLang="en-US"/>
          </a:p>
        </p:txBody>
      </p:sp>
      <p:sp>
        <p:nvSpPr>
          <p:cNvPr id="34840" name="Rectangle 27"/>
          <p:cNvSpPr>
            <a:spLocks noChangeArrowheads="1"/>
          </p:cNvSpPr>
          <p:nvPr/>
        </p:nvSpPr>
        <p:spPr bwMode="auto">
          <a:xfrm>
            <a:off x="4362450" y="2457450"/>
            <a:ext cx="228600" cy="200025"/>
          </a:xfrm>
          <a:prstGeom prst="rect">
            <a:avLst/>
          </a:prstGeom>
          <a:solidFill>
            <a:srgbClr val="008000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41" name="Text Box 28"/>
          <p:cNvSpPr txBox="1">
            <a:spLocks noChangeArrowheads="1"/>
          </p:cNvSpPr>
          <p:nvPr/>
        </p:nvSpPr>
        <p:spPr bwMode="auto">
          <a:xfrm>
            <a:off x="4394200" y="2428875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FFFFFF"/>
                </a:solidFill>
                <a:latin typeface="Arial Black" pitchFamily="34" charset="0"/>
              </a:rPr>
              <a:t>2</a:t>
            </a:r>
            <a:endParaRPr lang="en-US" altLang="en-US"/>
          </a:p>
        </p:txBody>
      </p:sp>
      <p:sp>
        <p:nvSpPr>
          <p:cNvPr id="34842" name="Oval 29"/>
          <p:cNvSpPr>
            <a:spLocks noChangeArrowheads="1"/>
          </p:cNvSpPr>
          <p:nvPr/>
        </p:nvSpPr>
        <p:spPr bwMode="auto">
          <a:xfrm>
            <a:off x="3819525" y="1974850"/>
            <a:ext cx="228600" cy="228600"/>
          </a:xfrm>
          <a:prstGeom prst="ellipse">
            <a:avLst/>
          </a:prstGeom>
          <a:solidFill>
            <a:srgbClr val="CC3300"/>
          </a:solidFill>
          <a:ln w="9525" algn="in">
            <a:solidFill>
              <a:srgbClr val="000000"/>
            </a:solidFill>
            <a:round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43" name="Text Box 30"/>
          <p:cNvSpPr txBox="1">
            <a:spLocks noChangeArrowheads="1"/>
          </p:cNvSpPr>
          <p:nvPr/>
        </p:nvSpPr>
        <p:spPr bwMode="auto">
          <a:xfrm>
            <a:off x="3838575" y="1933575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FFFFFF"/>
                </a:solidFill>
                <a:latin typeface="Arial Black" pitchFamily="34" charset="0"/>
              </a:rPr>
              <a:t>1</a:t>
            </a:r>
            <a:endParaRPr lang="en-US" altLang="en-US"/>
          </a:p>
        </p:txBody>
      </p:sp>
      <p:sp>
        <p:nvSpPr>
          <p:cNvPr id="34844" name="AutoShape 31"/>
          <p:cNvSpPr>
            <a:spLocks noChangeArrowheads="1"/>
          </p:cNvSpPr>
          <p:nvPr/>
        </p:nvSpPr>
        <p:spPr bwMode="auto">
          <a:xfrm>
            <a:off x="4711700" y="3019425"/>
            <a:ext cx="200025" cy="285750"/>
          </a:xfrm>
          <a:prstGeom prst="diamond">
            <a:avLst/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45" name="Text Box 32"/>
          <p:cNvSpPr txBox="1">
            <a:spLocks noChangeArrowheads="1"/>
          </p:cNvSpPr>
          <p:nvPr/>
        </p:nvSpPr>
        <p:spPr bwMode="auto">
          <a:xfrm>
            <a:off x="4730750" y="3019425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FFFFFF"/>
                </a:solidFill>
                <a:latin typeface="Arial Black" pitchFamily="34" charset="0"/>
              </a:rPr>
              <a:t>3</a:t>
            </a:r>
            <a:endParaRPr lang="en-US" altLang="en-US"/>
          </a:p>
        </p:txBody>
      </p:sp>
      <p:sp>
        <p:nvSpPr>
          <p:cNvPr id="34846" name="Rectangle 33"/>
          <p:cNvSpPr>
            <a:spLocks noChangeArrowheads="1"/>
          </p:cNvSpPr>
          <p:nvPr/>
        </p:nvSpPr>
        <p:spPr bwMode="auto">
          <a:xfrm>
            <a:off x="5429250" y="4267200"/>
            <a:ext cx="228600" cy="200025"/>
          </a:xfrm>
          <a:prstGeom prst="rect">
            <a:avLst/>
          </a:prstGeom>
          <a:solidFill>
            <a:srgbClr val="008000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47" name="Text Box 34"/>
          <p:cNvSpPr txBox="1">
            <a:spLocks noChangeArrowheads="1"/>
          </p:cNvSpPr>
          <p:nvPr/>
        </p:nvSpPr>
        <p:spPr bwMode="auto">
          <a:xfrm>
            <a:off x="5451475" y="4238625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FFFFFF"/>
                </a:solidFill>
                <a:latin typeface="Arial Black" pitchFamily="34" charset="0"/>
              </a:rPr>
              <a:t>2</a:t>
            </a:r>
            <a:endParaRPr lang="en-US" altLang="en-US"/>
          </a:p>
        </p:txBody>
      </p:sp>
      <p:sp>
        <p:nvSpPr>
          <p:cNvPr id="34848" name="Oval 35"/>
          <p:cNvSpPr>
            <a:spLocks noChangeArrowheads="1"/>
          </p:cNvSpPr>
          <p:nvPr/>
        </p:nvSpPr>
        <p:spPr bwMode="auto">
          <a:xfrm>
            <a:off x="5086350" y="3670300"/>
            <a:ext cx="228600" cy="228600"/>
          </a:xfrm>
          <a:prstGeom prst="ellipse">
            <a:avLst/>
          </a:prstGeom>
          <a:solidFill>
            <a:srgbClr val="CC3300"/>
          </a:solidFill>
          <a:ln w="9525" algn="in">
            <a:solidFill>
              <a:srgbClr val="000000"/>
            </a:solidFill>
            <a:round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49" name="Text Box 36"/>
          <p:cNvSpPr txBox="1">
            <a:spLocks noChangeArrowheads="1"/>
          </p:cNvSpPr>
          <p:nvPr/>
        </p:nvSpPr>
        <p:spPr bwMode="auto">
          <a:xfrm>
            <a:off x="5105400" y="3648075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FFFFFF"/>
                </a:solidFill>
                <a:latin typeface="Arial Black" pitchFamily="34" charset="0"/>
              </a:rPr>
              <a:t>1</a:t>
            </a:r>
            <a:endParaRPr lang="en-US" altLang="en-US"/>
          </a:p>
        </p:txBody>
      </p:sp>
      <p:sp>
        <p:nvSpPr>
          <p:cNvPr id="34850" name="AutoShape 37"/>
          <p:cNvSpPr>
            <a:spLocks noChangeArrowheads="1"/>
          </p:cNvSpPr>
          <p:nvPr/>
        </p:nvSpPr>
        <p:spPr bwMode="auto">
          <a:xfrm>
            <a:off x="6134100" y="4695825"/>
            <a:ext cx="200025" cy="285750"/>
          </a:xfrm>
          <a:prstGeom prst="diamond">
            <a:avLst/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51" name="Text Box 38"/>
          <p:cNvSpPr txBox="1">
            <a:spLocks noChangeArrowheads="1"/>
          </p:cNvSpPr>
          <p:nvPr/>
        </p:nvSpPr>
        <p:spPr bwMode="auto">
          <a:xfrm>
            <a:off x="6143625" y="4705350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FFFFFF"/>
                </a:solidFill>
                <a:latin typeface="Arial Black" pitchFamily="34" charset="0"/>
              </a:rPr>
              <a:t>3</a:t>
            </a:r>
            <a:endParaRPr lang="en-US" altLang="en-US"/>
          </a:p>
        </p:txBody>
      </p:sp>
      <p:sp>
        <p:nvSpPr>
          <p:cNvPr id="34852" name="Text Box 39"/>
          <p:cNvSpPr txBox="1">
            <a:spLocks noChangeArrowheads="1"/>
          </p:cNvSpPr>
          <p:nvPr/>
        </p:nvSpPr>
        <p:spPr bwMode="auto">
          <a:xfrm>
            <a:off x="457200" y="5191125"/>
            <a:ext cx="1658938" cy="8286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900" b="1" u="sng">
                <a:solidFill>
                  <a:srgbClr val="000000"/>
                </a:solidFill>
                <a:latin typeface="Arial Narrow" pitchFamily="34" charset="0"/>
              </a:rPr>
              <a:t>Recovery Phase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Decreasing Vacancy Rates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Low New Construction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Moderate Absorption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Low/Moderate Employment Growth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Neg/Low Rental Rate Growth</a:t>
            </a:r>
            <a:endParaRPr lang="en-US" altLang="en-US">
              <a:latin typeface="Arial Narrow" pitchFamily="34" charset="0"/>
            </a:endParaRPr>
          </a:p>
        </p:txBody>
      </p:sp>
      <p:sp>
        <p:nvSpPr>
          <p:cNvPr id="34853" name="Text Box 40"/>
          <p:cNvSpPr txBox="1">
            <a:spLocks noChangeArrowheads="1"/>
          </p:cNvSpPr>
          <p:nvPr/>
        </p:nvSpPr>
        <p:spPr bwMode="auto">
          <a:xfrm>
            <a:off x="1971675" y="5191125"/>
            <a:ext cx="1620838" cy="8286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900" b="1" u="sng">
                <a:solidFill>
                  <a:srgbClr val="000000"/>
                </a:solidFill>
                <a:latin typeface="Arial Narrow" pitchFamily="34" charset="0"/>
              </a:rPr>
              <a:t>Expansion Phase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Decreasing Vacancy Rates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Moderate/High New Construction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High Absorption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Moderate/High Employment Growth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Med/High Rental Rate Growth</a:t>
            </a:r>
            <a:endParaRPr lang="en-US" altLang="en-US">
              <a:latin typeface="Arial Narrow" pitchFamily="34" charset="0"/>
            </a:endParaRPr>
          </a:p>
        </p:txBody>
      </p:sp>
      <p:sp>
        <p:nvSpPr>
          <p:cNvPr id="34854" name="Text Box 41"/>
          <p:cNvSpPr txBox="1">
            <a:spLocks noChangeArrowheads="1"/>
          </p:cNvSpPr>
          <p:nvPr/>
        </p:nvSpPr>
        <p:spPr bwMode="auto">
          <a:xfrm>
            <a:off x="3533775" y="5191125"/>
            <a:ext cx="1582738" cy="8286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900" b="1" u="sng">
                <a:solidFill>
                  <a:srgbClr val="000000"/>
                </a:solidFill>
                <a:latin typeface="Arial Narrow" pitchFamily="34" charset="0"/>
              </a:rPr>
              <a:t>Hyper Supply Phase</a:t>
            </a:r>
            <a:endParaRPr lang="en-US" altLang="en-US" sz="900" b="1">
              <a:solidFill>
                <a:srgbClr val="000000"/>
              </a:solidFill>
              <a:latin typeface="Arial Narrow" pitchFamily="34" charset="0"/>
            </a:endParaRP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Increasing Vacancy Rates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Moderate/High New Construction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Low/Negative Absorption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Moderate/Low Employment Growth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Med/Low Rental Rate Growth</a:t>
            </a:r>
            <a:endParaRPr lang="en-US" altLang="en-US">
              <a:latin typeface="Arial Narrow" pitchFamily="34" charset="0"/>
            </a:endParaRPr>
          </a:p>
        </p:txBody>
      </p:sp>
      <p:sp>
        <p:nvSpPr>
          <p:cNvPr id="34855" name="Text Box 42"/>
          <p:cNvSpPr txBox="1">
            <a:spLocks noChangeArrowheads="1"/>
          </p:cNvSpPr>
          <p:nvPr/>
        </p:nvSpPr>
        <p:spPr bwMode="auto">
          <a:xfrm>
            <a:off x="5105400" y="5191125"/>
            <a:ext cx="1485900" cy="8286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900" b="1" u="sng">
                <a:solidFill>
                  <a:srgbClr val="000000"/>
                </a:solidFill>
                <a:latin typeface="Arial Narrow" pitchFamily="34" charset="0"/>
              </a:rPr>
              <a:t>Recession Phase</a:t>
            </a:r>
            <a:r>
              <a:rPr lang="en-US" altLang="en-US" sz="900">
                <a:solidFill>
                  <a:srgbClr val="000000"/>
                </a:solidFill>
                <a:latin typeface="Arial Narrow" pitchFamily="34" charset="0"/>
              </a:rPr>
              <a:t/>
            </a:r>
            <a:br>
              <a:rPr lang="en-US" altLang="en-US" sz="900">
                <a:solidFill>
                  <a:srgbClr val="000000"/>
                </a:solidFill>
                <a:latin typeface="Arial Narrow" pitchFamily="34" charset="0"/>
              </a:rPr>
            </a:br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Increasing Vacancy Rates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Moderate/Low New Construction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Low Absorption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Low/Neg Employment Growth</a:t>
            </a:r>
          </a:p>
          <a:p>
            <a:pPr eaLnBrk="1" hangingPunct="1"/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Low/Neg Rental Rate Growth</a:t>
            </a:r>
            <a:endParaRPr lang="en-US" altLang="en-US">
              <a:latin typeface="Arial Narrow" pitchFamily="34" charset="0"/>
            </a:endParaRPr>
          </a:p>
        </p:txBody>
      </p:sp>
      <p:sp>
        <p:nvSpPr>
          <p:cNvPr id="34856" name="Text Box 45"/>
          <p:cNvSpPr txBox="1">
            <a:spLocks noChangeArrowheads="1"/>
          </p:cNvSpPr>
          <p:nvPr/>
        </p:nvSpPr>
        <p:spPr bwMode="auto">
          <a:xfrm>
            <a:off x="561975" y="1562100"/>
            <a:ext cx="1485900" cy="2857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 eaLnBrk="1" hangingPunct="1"/>
            <a:r>
              <a:rPr lang="en-US" altLang="en-US" sz="1600" b="1">
                <a:solidFill>
                  <a:srgbClr val="000000"/>
                </a:solidFill>
                <a:latin typeface="Calibri" pitchFamily="34" charset="0"/>
              </a:rPr>
              <a:t>Recovery</a:t>
            </a:r>
            <a:endParaRPr lang="en-US" altLang="en-US" sz="1600">
              <a:latin typeface="Calibri" pitchFamily="34" charset="0"/>
            </a:endParaRPr>
          </a:p>
        </p:txBody>
      </p:sp>
      <p:sp>
        <p:nvSpPr>
          <p:cNvPr id="34857" name="Text Box 46"/>
          <p:cNvSpPr txBox="1">
            <a:spLocks noChangeArrowheads="1"/>
          </p:cNvSpPr>
          <p:nvPr/>
        </p:nvSpPr>
        <p:spPr bwMode="auto">
          <a:xfrm>
            <a:off x="2047875" y="1562100"/>
            <a:ext cx="1485900" cy="2857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 eaLnBrk="1" hangingPunct="1"/>
            <a:r>
              <a:rPr lang="en-US" altLang="en-US" sz="1600" b="1">
                <a:solidFill>
                  <a:srgbClr val="000000"/>
                </a:solidFill>
                <a:latin typeface="Calibri" pitchFamily="34" charset="0"/>
              </a:rPr>
              <a:t>Expansion</a:t>
            </a:r>
            <a:endParaRPr lang="en-US" altLang="en-US" sz="1600">
              <a:latin typeface="Calibri" pitchFamily="34" charset="0"/>
            </a:endParaRPr>
          </a:p>
        </p:txBody>
      </p:sp>
      <p:sp>
        <p:nvSpPr>
          <p:cNvPr id="34858" name="Text Box 47"/>
          <p:cNvSpPr txBox="1">
            <a:spLocks noChangeArrowheads="1"/>
          </p:cNvSpPr>
          <p:nvPr/>
        </p:nvSpPr>
        <p:spPr bwMode="auto">
          <a:xfrm>
            <a:off x="3533775" y="1562100"/>
            <a:ext cx="1485900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 eaLnBrk="1" hangingPunct="1"/>
            <a:r>
              <a:rPr lang="en-US" altLang="en-US" sz="1600" b="1">
                <a:solidFill>
                  <a:srgbClr val="000000"/>
                </a:solidFill>
                <a:latin typeface="Calibri" pitchFamily="34" charset="0"/>
              </a:rPr>
              <a:t>Hyper Supply</a:t>
            </a:r>
            <a:endParaRPr lang="en-US" altLang="en-US" sz="1600">
              <a:latin typeface="Calibri" pitchFamily="34" charset="0"/>
            </a:endParaRPr>
          </a:p>
        </p:txBody>
      </p:sp>
      <p:sp>
        <p:nvSpPr>
          <p:cNvPr id="34859" name="Text Box 48"/>
          <p:cNvSpPr txBox="1">
            <a:spLocks noChangeArrowheads="1"/>
          </p:cNvSpPr>
          <p:nvPr/>
        </p:nvSpPr>
        <p:spPr bwMode="auto">
          <a:xfrm>
            <a:off x="5019675" y="1562100"/>
            <a:ext cx="1485900" cy="2857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algn="ctr" eaLnBrk="1" hangingPunct="1"/>
            <a:r>
              <a:rPr lang="en-US" altLang="en-US" sz="1600" b="1">
                <a:solidFill>
                  <a:srgbClr val="000000"/>
                </a:solidFill>
                <a:latin typeface="Calibri" pitchFamily="34" charset="0"/>
              </a:rPr>
              <a:t>Recession</a:t>
            </a:r>
            <a:endParaRPr lang="en-US" altLang="en-US" sz="1600">
              <a:latin typeface="Calibri" pitchFamily="34" charset="0"/>
            </a:endParaRPr>
          </a:p>
        </p:txBody>
      </p:sp>
      <p:sp>
        <p:nvSpPr>
          <p:cNvPr id="34860" name="Rectangle 51"/>
          <p:cNvSpPr>
            <a:spLocks noChangeArrowheads="1"/>
          </p:cNvSpPr>
          <p:nvPr/>
        </p:nvSpPr>
        <p:spPr bwMode="auto">
          <a:xfrm>
            <a:off x="7021513" y="2257425"/>
            <a:ext cx="152400" cy="133350"/>
          </a:xfrm>
          <a:prstGeom prst="rect">
            <a:avLst/>
          </a:prstGeom>
          <a:solidFill>
            <a:srgbClr val="008000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61" name="Text Box 52"/>
          <p:cNvSpPr txBox="1">
            <a:spLocks noChangeArrowheads="1"/>
          </p:cNvSpPr>
          <p:nvPr/>
        </p:nvSpPr>
        <p:spPr bwMode="auto">
          <a:xfrm>
            <a:off x="7021513" y="2228850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900">
                <a:solidFill>
                  <a:srgbClr val="FFFFFF"/>
                </a:solidFill>
                <a:latin typeface="Arial Black" pitchFamily="34" charset="0"/>
              </a:rPr>
              <a:t>2</a:t>
            </a:r>
            <a:endParaRPr lang="en-US" altLang="en-US"/>
          </a:p>
        </p:txBody>
      </p:sp>
      <p:sp>
        <p:nvSpPr>
          <p:cNvPr id="34862" name="Oval 54"/>
          <p:cNvSpPr>
            <a:spLocks noChangeArrowheads="1"/>
          </p:cNvSpPr>
          <p:nvPr/>
        </p:nvSpPr>
        <p:spPr bwMode="auto">
          <a:xfrm>
            <a:off x="7034213" y="1952625"/>
            <a:ext cx="133350" cy="149225"/>
          </a:xfrm>
          <a:prstGeom prst="ellipse">
            <a:avLst/>
          </a:prstGeom>
          <a:solidFill>
            <a:srgbClr val="CC3300"/>
          </a:solidFill>
          <a:ln w="9525" algn="in">
            <a:solidFill>
              <a:srgbClr val="000000"/>
            </a:solidFill>
            <a:round/>
            <a:headEnd/>
            <a:tailEnd/>
          </a:ln>
          <a:effectLst/>
        </p:spPr>
        <p:txBody>
          <a:bodyPr lIns="36576" tIns="36576" rIns="36576" bIns="36576"/>
          <a:lstStyle/>
          <a:p>
            <a:endParaRPr lang="en-US" altLang="en-US"/>
          </a:p>
        </p:txBody>
      </p:sp>
      <p:sp>
        <p:nvSpPr>
          <p:cNvPr id="34863" name="Text Box 55"/>
          <p:cNvSpPr txBox="1">
            <a:spLocks noChangeArrowheads="1"/>
          </p:cNvSpPr>
          <p:nvPr/>
        </p:nvSpPr>
        <p:spPr bwMode="auto">
          <a:xfrm>
            <a:off x="7021513" y="1924050"/>
            <a:ext cx="142875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900">
                <a:solidFill>
                  <a:srgbClr val="FFFFFF"/>
                </a:solidFill>
                <a:latin typeface="Arial Black" pitchFamily="34" charset="0"/>
              </a:rPr>
              <a:t>1</a:t>
            </a:r>
            <a:endParaRPr lang="en-US" altLang="en-US"/>
          </a:p>
        </p:txBody>
      </p:sp>
      <p:grpSp>
        <p:nvGrpSpPr>
          <p:cNvPr id="34864" name="Group 56"/>
          <p:cNvGrpSpPr>
            <a:grpSpLocks/>
          </p:cNvGrpSpPr>
          <p:nvPr/>
        </p:nvGrpSpPr>
        <p:grpSpPr bwMode="auto">
          <a:xfrm>
            <a:off x="7021513" y="2514600"/>
            <a:ext cx="142875" cy="228600"/>
            <a:chOff x="110042325" y="108985050"/>
            <a:chExt cx="142875" cy="228600"/>
          </a:xfrm>
        </p:grpSpPr>
        <p:sp>
          <p:nvSpPr>
            <p:cNvPr id="34875" name="AutoShape 57"/>
            <p:cNvSpPr>
              <a:spLocks noChangeArrowheads="1"/>
            </p:cNvSpPr>
            <p:nvPr/>
          </p:nvSpPr>
          <p:spPr bwMode="auto">
            <a:xfrm>
              <a:off x="110042325" y="109004100"/>
              <a:ext cx="142875" cy="180975"/>
            </a:xfrm>
            <a:prstGeom prst="diamond">
              <a:avLst/>
            </a:prstGeom>
            <a:solidFill>
              <a:srgbClr val="0000FF"/>
            </a:solidFill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36576" tIns="36576" rIns="36576" bIns="36576"/>
            <a:lstStyle/>
            <a:p>
              <a:endParaRPr lang="en-US" altLang="en-US"/>
            </a:p>
          </p:txBody>
        </p:sp>
        <p:sp>
          <p:nvSpPr>
            <p:cNvPr id="34876" name="Text Box 58"/>
            <p:cNvSpPr txBox="1">
              <a:spLocks noChangeArrowheads="1"/>
            </p:cNvSpPr>
            <p:nvPr/>
          </p:nvSpPr>
          <p:spPr bwMode="auto">
            <a:xfrm>
              <a:off x="110042325" y="108985050"/>
              <a:ext cx="142875" cy="2286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lIns="36576" tIns="36576" rIns="36576" bIns="36576"/>
            <a:lstStyle/>
            <a:p>
              <a:pPr eaLnBrk="1" hangingPunct="1"/>
              <a:r>
                <a:rPr lang="en-US" altLang="en-US" sz="900">
                  <a:solidFill>
                    <a:srgbClr val="FFFFFF"/>
                  </a:solidFill>
                  <a:latin typeface="Arial Black" pitchFamily="34" charset="0"/>
                </a:rPr>
                <a:t>3</a:t>
              </a:r>
              <a:endParaRPr lang="en-US" altLang="en-US"/>
            </a:p>
          </p:txBody>
        </p:sp>
      </p:grpSp>
      <p:sp>
        <p:nvSpPr>
          <p:cNvPr id="34865" name="Text Box 59"/>
          <p:cNvSpPr txBox="1">
            <a:spLocks noChangeArrowheads="1"/>
          </p:cNvSpPr>
          <p:nvPr/>
        </p:nvSpPr>
        <p:spPr bwMode="auto">
          <a:xfrm>
            <a:off x="7154863" y="1895475"/>
            <a:ext cx="1600200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000000"/>
                </a:solidFill>
                <a:latin typeface="Calibri" pitchFamily="34" charset="0"/>
              </a:rPr>
              <a:t>1st Stage of the Phase</a:t>
            </a:r>
            <a:endParaRPr lang="en-US" altLang="en-US" sz="1200">
              <a:latin typeface="Calibri" pitchFamily="34" charset="0"/>
            </a:endParaRPr>
          </a:p>
        </p:txBody>
      </p:sp>
      <p:sp>
        <p:nvSpPr>
          <p:cNvPr id="34866" name="Text Box 60"/>
          <p:cNvSpPr txBox="1">
            <a:spLocks noChangeArrowheads="1"/>
          </p:cNvSpPr>
          <p:nvPr/>
        </p:nvSpPr>
        <p:spPr bwMode="auto">
          <a:xfrm>
            <a:off x="7164388" y="2200275"/>
            <a:ext cx="1676400" cy="209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000000"/>
                </a:solidFill>
                <a:latin typeface="Calibri" pitchFamily="34" charset="0"/>
              </a:rPr>
              <a:t>2nd Stage of the Phase</a:t>
            </a:r>
            <a:endParaRPr lang="en-US" altLang="en-US" sz="1200">
              <a:latin typeface="Calibri" pitchFamily="34" charset="0"/>
            </a:endParaRPr>
          </a:p>
        </p:txBody>
      </p:sp>
      <p:sp>
        <p:nvSpPr>
          <p:cNvPr id="34867" name="Text Box 61"/>
          <p:cNvSpPr txBox="1">
            <a:spLocks noChangeArrowheads="1"/>
          </p:cNvSpPr>
          <p:nvPr/>
        </p:nvSpPr>
        <p:spPr bwMode="auto">
          <a:xfrm>
            <a:off x="7145338" y="2505075"/>
            <a:ext cx="1600200" cy="2286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/>
            <a:r>
              <a:rPr lang="en-US" altLang="en-US" sz="1200">
                <a:solidFill>
                  <a:srgbClr val="000000"/>
                </a:solidFill>
                <a:latin typeface="Calibri" pitchFamily="34" charset="0"/>
              </a:rPr>
              <a:t>3rd Stage of the Phase</a:t>
            </a:r>
            <a:endParaRPr lang="en-US" altLang="en-US" sz="1200">
              <a:latin typeface="Calibri" pitchFamily="34" charset="0"/>
            </a:endParaRPr>
          </a:p>
        </p:txBody>
      </p:sp>
      <p:sp>
        <p:nvSpPr>
          <p:cNvPr id="34868" name="AutoShape 64"/>
          <p:cNvSpPr>
            <a:spLocks noChangeArrowheads="1"/>
          </p:cNvSpPr>
          <p:nvPr/>
        </p:nvSpPr>
        <p:spPr bwMode="auto">
          <a:xfrm>
            <a:off x="1362075" y="2286000"/>
            <a:ext cx="839788" cy="466725"/>
          </a:xfrm>
          <a:prstGeom prst="wedgeRectCallout">
            <a:avLst>
              <a:gd name="adj1" fmla="val 45722"/>
              <a:gd name="adj2" fmla="val 7225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56" name="Text Box 44"/>
          <p:cNvSpPr txBox="1">
            <a:spLocks noChangeArrowheads="1"/>
          </p:cNvSpPr>
          <p:nvPr/>
        </p:nvSpPr>
        <p:spPr bwMode="auto">
          <a:xfrm>
            <a:off x="1335088" y="2295525"/>
            <a:ext cx="931862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algn="ctr">
              <a:defRPr/>
            </a:pPr>
            <a:r>
              <a:rPr lang="en-US" sz="13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Integra</a:t>
            </a:r>
            <a:br>
              <a:rPr lang="en-US" sz="13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3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Memphis</a:t>
            </a:r>
          </a:p>
        </p:txBody>
      </p:sp>
      <p:sp>
        <p:nvSpPr>
          <p:cNvPr id="34870" name="Text Box 65"/>
          <p:cNvSpPr txBox="1">
            <a:spLocks noChangeArrowheads="1"/>
          </p:cNvSpPr>
          <p:nvPr/>
        </p:nvSpPr>
        <p:spPr bwMode="auto">
          <a:xfrm>
            <a:off x="6678613" y="3133725"/>
            <a:ext cx="2286000" cy="13620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>
              <a:spcAft>
                <a:spcPct val="10000"/>
              </a:spcAft>
            </a:pPr>
            <a:r>
              <a:rPr lang="en-US" altLang="en-US" sz="1100" b="1" u="sng">
                <a:solidFill>
                  <a:schemeClr val="tx2"/>
                </a:solidFill>
                <a:latin typeface="Calibri" pitchFamily="34" charset="0"/>
              </a:rPr>
              <a:t>IRR - Memphis Metro</a:t>
            </a:r>
          </a:p>
          <a:p>
            <a:pPr eaLnBrk="1" hangingPunct="1">
              <a:spcAft>
                <a:spcPct val="10000"/>
              </a:spcAft>
            </a:pPr>
            <a:r>
              <a:rPr lang="en-US" altLang="en-US" sz="1100">
                <a:latin typeface="Calibri" pitchFamily="34" charset="0"/>
              </a:rPr>
              <a:t>- Decreasing Vacancy</a:t>
            </a:r>
          </a:p>
          <a:p>
            <a:pPr eaLnBrk="1" hangingPunct="1">
              <a:spcAft>
                <a:spcPct val="10000"/>
              </a:spcAft>
            </a:pPr>
            <a:r>
              <a:rPr lang="en-US" altLang="en-US" sz="1100">
                <a:latin typeface="Calibri" pitchFamily="34" charset="0"/>
              </a:rPr>
              <a:t>- Moderate/High New Construction</a:t>
            </a:r>
          </a:p>
          <a:p>
            <a:pPr eaLnBrk="1" hangingPunct="1">
              <a:spcAft>
                <a:spcPct val="10000"/>
              </a:spcAft>
            </a:pPr>
            <a:r>
              <a:rPr lang="en-US" altLang="en-US" sz="1100">
                <a:latin typeface="Calibri" pitchFamily="34" charset="0"/>
              </a:rPr>
              <a:t>- High Absorption</a:t>
            </a:r>
          </a:p>
          <a:p>
            <a:pPr eaLnBrk="1" hangingPunct="1">
              <a:spcAft>
                <a:spcPct val="10000"/>
              </a:spcAft>
            </a:pPr>
            <a:r>
              <a:rPr lang="en-US" altLang="en-US" sz="1100">
                <a:latin typeface="Calibri" pitchFamily="34" charset="0"/>
              </a:rPr>
              <a:t>- Moderate/High Employment Growth</a:t>
            </a:r>
          </a:p>
          <a:p>
            <a:pPr eaLnBrk="1" hangingPunct="1">
              <a:spcAft>
                <a:spcPct val="10000"/>
              </a:spcAft>
            </a:pPr>
            <a:r>
              <a:rPr lang="en-US" altLang="en-US" sz="1100">
                <a:latin typeface="Calibri" pitchFamily="34" charset="0"/>
              </a:rPr>
              <a:t>- Medium/High Rental Rate Growth</a:t>
            </a:r>
          </a:p>
        </p:txBody>
      </p:sp>
      <p:sp>
        <p:nvSpPr>
          <p:cNvPr id="34871" name="Rectangle 66"/>
          <p:cNvSpPr>
            <a:spLocks noChangeArrowheads="1"/>
          </p:cNvSpPr>
          <p:nvPr/>
        </p:nvSpPr>
        <p:spPr bwMode="auto">
          <a:xfrm>
            <a:off x="6869113" y="1828800"/>
            <a:ext cx="1828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4872" name="AutoShape 64"/>
          <p:cNvSpPr>
            <a:spLocks noChangeArrowheads="1"/>
          </p:cNvSpPr>
          <p:nvPr/>
        </p:nvSpPr>
        <p:spPr bwMode="auto">
          <a:xfrm>
            <a:off x="1885950" y="3649663"/>
            <a:ext cx="800100" cy="422275"/>
          </a:xfrm>
          <a:prstGeom prst="wedgeRectCallout">
            <a:avLst>
              <a:gd name="adj1" fmla="val -37338"/>
              <a:gd name="adj2" fmla="val -11486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59" name="Text Box 44"/>
          <p:cNvSpPr txBox="1">
            <a:spLocks noChangeArrowheads="1"/>
          </p:cNvSpPr>
          <p:nvPr/>
        </p:nvSpPr>
        <p:spPr bwMode="auto">
          <a:xfrm>
            <a:off x="1901825" y="3635375"/>
            <a:ext cx="7937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13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WRC</a:t>
            </a:r>
          </a:p>
          <a:p>
            <a:pPr algn="ctr">
              <a:defRPr/>
            </a:pPr>
            <a:r>
              <a:rPr lang="en-US" sz="1100" dirty="0" smtClean="0">
                <a:solidFill>
                  <a:schemeClr val="tx2"/>
                </a:solidFill>
                <a:latin typeface="Arial Black" pitchFamily="34" charset="0"/>
              </a:rPr>
              <a:t>30+ units</a:t>
            </a:r>
            <a:endParaRPr lang="en-US" sz="1100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en-US" sz="1300" dirty="0" smtClean="0">
              <a:solidFill>
                <a:schemeClr val="hlink"/>
              </a:solidFill>
            </a:endParaRPr>
          </a:p>
        </p:txBody>
      </p:sp>
      <p:sp>
        <p:nvSpPr>
          <p:cNvPr id="34874" name="Text Box 65"/>
          <p:cNvSpPr txBox="1">
            <a:spLocks noChangeArrowheads="1"/>
          </p:cNvSpPr>
          <p:nvPr/>
        </p:nvSpPr>
        <p:spPr bwMode="auto">
          <a:xfrm>
            <a:off x="6648450" y="4483100"/>
            <a:ext cx="2286000" cy="13620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 eaLnBrk="1" hangingPunct="1">
              <a:spcAft>
                <a:spcPct val="10000"/>
              </a:spcAft>
            </a:pPr>
            <a:r>
              <a:rPr lang="en-US" altLang="en-US" sz="1100" b="1" u="sng">
                <a:solidFill>
                  <a:schemeClr val="tx2"/>
                </a:solidFill>
                <a:latin typeface="Calibri" pitchFamily="34" charset="0"/>
              </a:rPr>
              <a:t>Woodyard Realty - Memphis Metro</a:t>
            </a:r>
          </a:p>
          <a:p>
            <a:pPr eaLnBrk="1" hangingPunct="1">
              <a:spcAft>
                <a:spcPct val="10000"/>
              </a:spcAft>
            </a:pPr>
            <a:r>
              <a:rPr lang="en-US" altLang="en-US" sz="1100">
                <a:latin typeface="Calibri" pitchFamily="34" charset="0"/>
              </a:rPr>
              <a:t>- Decreasing Vacancy</a:t>
            </a:r>
          </a:p>
          <a:p>
            <a:pPr eaLnBrk="1" hangingPunct="1">
              <a:spcAft>
                <a:spcPct val="10000"/>
              </a:spcAft>
            </a:pPr>
            <a:r>
              <a:rPr lang="en-US" altLang="en-US" sz="1100">
                <a:latin typeface="Calibri" pitchFamily="34" charset="0"/>
              </a:rPr>
              <a:t>- Low to Moderate New Construction</a:t>
            </a:r>
          </a:p>
          <a:p>
            <a:pPr eaLnBrk="1" hangingPunct="1">
              <a:spcAft>
                <a:spcPct val="10000"/>
              </a:spcAft>
            </a:pPr>
            <a:r>
              <a:rPr lang="en-US" altLang="en-US" sz="1100">
                <a:latin typeface="Calibri" pitchFamily="34" charset="0"/>
              </a:rPr>
              <a:t>- Moderate/High Absorption</a:t>
            </a:r>
          </a:p>
          <a:p>
            <a:pPr eaLnBrk="1" hangingPunct="1">
              <a:spcAft>
                <a:spcPct val="10000"/>
              </a:spcAft>
            </a:pPr>
            <a:r>
              <a:rPr lang="en-US" altLang="en-US" sz="1100">
                <a:latin typeface="Calibri" pitchFamily="34" charset="0"/>
              </a:rPr>
              <a:t>- Low/Moderate Employment Growth</a:t>
            </a:r>
          </a:p>
          <a:p>
            <a:pPr eaLnBrk="1" hangingPunct="1">
              <a:spcAft>
                <a:spcPct val="10000"/>
              </a:spcAft>
            </a:pPr>
            <a:r>
              <a:rPr lang="en-US" altLang="en-US" sz="1100">
                <a:latin typeface="Calibri" pitchFamily="34" charset="0"/>
              </a:rPr>
              <a:t>- Low/Medium Rental Rate Growth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pPr algn="l" eaLnBrk="1" hangingPunct="1"/>
            <a:r>
              <a:rPr lang="en-US" altLang="en-US" sz="2800" b="1" smtClean="0"/>
              <a:t>Woodyard Realty Corp.’s 2015 Forecast</a:t>
            </a:r>
            <a:endParaRPr lang="en-US" altLang="en-US" sz="2800" smtClean="0"/>
          </a:p>
        </p:txBody>
      </p:sp>
      <p:pic>
        <p:nvPicPr>
          <p:cNvPr id="35843" name="Picture 16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AutoShape 7"/>
          <p:cNvSpPr>
            <a:spLocks noChangeArrowheads="1"/>
          </p:cNvSpPr>
          <p:nvPr/>
        </p:nvSpPr>
        <p:spPr bwMode="auto">
          <a:xfrm rot="10800000">
            <a:off x="1590675" y="29718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35845" name="AutoShape 9"/>
          <p:cNvSpPr>
            <a:spLocks noChangeArrowheads="1"/>
          </p:cNvSpPr>
          <p:nvPr/>
        </p:nvSpPr>
        <p:spPr bwMode="auto">
          <a:xfrm rot="10800000">
            <a:off x="1600200" y="35814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35846" name="Subtitle 2"/>
          <p:cNvSpPr>
            <a:spLocks/>
          </p:cNvSpPr>
          <p:nvPr/>
        </p:nvSpPr>
        <p:spPr bwMode="auto">
          <a:xfrm>
            <a:off x="1892300" y="1600200"/>
            <a:ext cx="6756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Each submarket will have  improving conditions </a:t>
            </a:r>
          </a:p>
          <a:p>
            <a:pPr>
              <a:spcBef>
                <a:spcPct val="200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Similar and slightly declining levels of foreclosures</a:t>
            </a:r>
          </a:p>
          <a:p>
            <a:pPr>
              <a:spcBef>
                <a:spcPct val="200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Increasing levels of new construction</a:t>
            </a:r>
          </a:p>
          <a:p>
            <a:pPr>
              <a:spcBef>
                <a:spcPct val="200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Modestly increasing rents that are gaining momentum</a:t>
            </a:r>
          </a:p>
          <a:p>
            <a:pPr>
              <a:spcBef>
                <a:spcPct val="200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Improving Occupancy</a:t>
            </a:r>
          </a:p>
          <a:p>
            <a:pPr>
              <a:spcBef>
                <a:spcPct val="200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Prices have hit bottom and are improving</a:t>
            </a:r>
          </a:p>
          <a:p>
            <a:pPr>
              <a:spcBef>
                <a:spcPct val="200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Two possibly three years left to find value-add opportunities </a:t>
            </a:r>
          </a:p>
        </p:txBody>
      </p:sp>
      <p:sp>
        <p:nvSpPr>
          <p:cNvPr id="35847" name="AutoShape 18"/>
          <p:cNvSpPr>
            <a:spLocks noChangeArrowheads="1"/>
          </p:cNvSpPr>
          <p:nvPr/>
        </p:nvSpPr>
        <p:spPr bwMode="auto">
          <a:xfrm rot="-5400000">
            <a:off x="1585912" y="2300288"/>
            <a:ext cx="257175" cy="381000"/>
          </a:xfrm>
          <a:prstGeom prst="upDownArrow">
            <a:avLst>
              <a:gd name="adj1" fmla="val 50000"/>
              <a:gd name="adj2" fmla="val 29630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35848" name="AutoShape 19"/>
          <p:cNvSpPr>
            <a:spLocks noChangeArrowheads="1"/>
          </p:cNvSpPr>
          <p:nvPr/>
        </p:nvSpPr>
        <p:spPr bwMode="auto">
          <a:xfrm rot="10800000">
            <a:off x="1590675" y="42672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35849" name="AutoShape 20"/>
          <p:cNvSpPr>
            <a:spLocks noChangeArrowheads="1"/>
          </p:cNvSpPr>
          <p:nvPr/>
        </p:nvSpPr>
        <p:spPr bwMode="auto">
          <a:xfrm rot="10800000">
            <a:off x="1577975" y="493395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35850" name="AutoShape 20"/>
          <p:cNvSpPr>
            <a:spLocks noChangeArrowheads="1"/>
          </p:cNvSpPr>
          <p:nvPr/>
        </p:nvSpPr>
        <p:spPr bwMode="auto">
          <a:xfrm rot="10800000">
            <a:off x="1577975" y="55626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35851" name="AutoShape 7"/>
          <p:cNvSpPr>
            <a:spLocks noChangeArrowheads="1"/>
          </p:cNvSpPr>
          <p:nvPr/>
        </p:nvSpPr>
        <p:spPr bwMode="auto">
          <a:xfrm rot="10800000">
            <a:off x="1600200" y="16002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3"/>
          <p:cNvSpPr>
            <a:spLocks noChangeArrowheads="1"/>
          </p:cNvSpPr>
          <p:nvPr/>
        </p:nvSpPr>
        <p:spPr bwMode="auto">
          <a:xfrm rot="10800000">
            <a:off x="2062163" y="14859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17411" name="Subtitle 2"/>
          <p:cNvSpPr txBox="1">
            <a:spLocks/>
          </p:cNvSpPr>
          <p:nvPr/>
        </p:nvSpPr>
        <p:spPr bwMode="auto">
          <a:xfrm>
            <a:off x="2286000" y="1543050"/>
            <a:ext cx="65532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Jobs</a:t>
            </a:r>
          </a:p>
          <a:p>
            <a:pPr eaLnBrk="1" hangingPunct="1">
              <a:spcBef>
                <a:spcPts val="6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Interest Rates </a:t>
            </a:r>
          </a:p>
          <a:p>
            <a:pPr eaLnBrk="1" hangingPunct="1">
              <a:spcBef>
                <a:spcPts val="6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Financing</a:t>
            </a:r>
          </a:p>
          <a:p>
            <a:pPr eaLnBrk="1" hangingPunct="1">
              <a:spcBef>
                <a:spcPts val="6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Low supply of new housing</a:t>
            </a:r>
          </a:p>
          <a:p>
            <a:pPr eaLnBrk="1" hangingPunct="1">
              <a:spcBef>
                <a:spcPts val="6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New home owner credit and desire</a:t>
            </a:r>
          </a:p>
          <a:p>
            <a:pPr eaLnBrk="1" hangingPunct="1">
              <a:spcBef>
                <a:spcPts val="6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Changing demographics</a:t>
            </a:r>
          </a:p>
          <a:p>
            <a:pPr eaLnBrk="1" hangingPunct="1">
              <a:spcBef>
                <a:spcPts val="600"/>
              </a:spcBef>
              <a:spcAft>
                <a:spcPts val="2400"/>
              </a:spcAft>
              <a:buFont typeface="Arial" charset="0"/>
              <a:buNone/>
            </a:pPr>
            <a:r>
              <a:rPr lang="en-US" altLang="en-US" sz="2000">
                <a:latin typeface="Calibri" pitchFamily="34" charset="0"/>
              </a:rPr>
              <a:t>Technology</a:t>
            </a:r>
          </a:p>
        </p:txBody>
      </p:sp>
      <p:sp>
        <p:nvSpPr>
          <p:cNvPr id="17412" name="AutoShape 7"/>
          <p:cNvSpPr>
            <a:spLocks noChangeArrowheads="1"/>
          </p:cNvSpPr>
          <p:nvPr/>
        </p:nvSpPr>
        <p:spPr bwMode="auto">
          <a:xfrm rot="10800000">
            <a:off x="2062163" y="28702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17413" name="AutoShape 9"/>
          <p:cNvSpPr>
            <a:spLocks noChangeArrowheads="1"/>
          </p:cNvSpPr>
          <p:nvPr/>
        </p:nvSpPr>
        <p:spPr bwMode="auto">
          <a:xfrm rot="10800000">
            <a:off x="2062163" y="56388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 rot="10800000" flipV="1">
            <a:off x="2062163" y="42545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17415" name="AutoShape 22"/>
          <p:cNvSpPr>
            <a:spLocks noChangeArrowheads="1"/>
          </p:cNvSpPr>
          <p:nvPr/>
        </p:nvSpPr>
        <p:spPr bwMode="auto">
          <a:xfrm>
            <a:off x="2062163" y="217805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  <p:pic>
        <p:nvPicPr>
          <p:cNvPr id="17416" name="Picture 15" descr="dc_hea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3400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7" name="Rectangle 16"/>
          <p:cNvSpPr>
            <a:spLocks noChangeArrowheads="1"/>
          </p:cNvSpPr>
          <p:nvPr/>
        </p:nvSpPr>
        <p:spPr bwMode="auto">
          <a:xfrm>
            <a:off x="838200" y="685800"/>
            <a:ext cx="4724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7418" name="Rectangle 21"/>
          <p:cNvSpPr>
            <a:spLocks noChangeArrowheads="1"/>
          </p:cNvSpPr>
          <p:nvPr/>
        </p:nvSpPr>
        <p:spPr bwMode="auto">
          <a:xfrm>
            <a:off x="762000" y="600075"/>
            <a:ext cx="3876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b="1">
                <a:latin typeface="Calibri" pitchFamily="34" charset="0"/>
              </a:rPr>
              <a:t>What drives the market?</a:t>
            </a:r>
          </a:p>
        </p:txBody>
      </p:sp>
      <p:sp>
        <p:nvSpPr>
          <p:cNvPr id="17419" name="AutoShape 22"/>
          <p:cNvSpPr>
            <a:spLocks noChangeArrowheads="1"/>
          </p:cNvSpPr>
          <p:nvPr/>
        </p:nvSpPr>
        <p:spPr bwMode="auto">
          <a:xfrm>
            <a:off x="2062163" y="356235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  <p:sp>
        <p:nvSpPr>
          <p:cNvPr id="17420" name="AutoShape 11"/>
          <p:cNvSpPr>
            <a:spLocks noChangeArrowheads="1"/>
          </p:cNvSpPr>
          <p:nvPr/>
        </p:nvSpPr>
        <p:spPr bwMode="auto">
          <a:xfrm rot="10800000">
            <a:off x="2062163" y="494665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gradFill rotWithShape="1">
            <a:gsLst>
              <a:gs pos="0">
                <a:srgbClr val="004E00"/>
              </a:gs>
              <a:gs pos="100000">
                <a:srgbClr val="006600">
                  <a:alpha val="70000"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>
            <a:graphicFrameLocks/>
          </p:cNvGraphicFramePr>
          <p:nvPr/>
        </p:nvGraphicFramePr>
        <p:xfrm>
          <a:off x="4271169" y="2173306"/>
          <a:ext cx="4572000" cy="3084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4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2800" b="1" smtClean="0"/>
              <a:t>Timeline of Woodyard Realty Corp.’s Sales to </a:t>
            </a:r>
            <a:br>
              <a:rPr lang="en-US" altLang="en-US" sz="2800" b="1" smtClean="0"/>
            </a:br>
            <a:r>
              <a:rPr lang="en-US" altLang="en-US" sz="2800" b="1" smtClean="0"/>
              <a:t>Out-of-State Investors Versus Local Investors</a:t>
            </a:r>
          </a:p>
        </p:txBody>
      </p:sp>
      <p:graphicFrame>
        <p:nvGraphicFramePr>
          <p:cNvPr id="18436" name="Object 23"/>
          <p:cNvGraphicFramePr>
            <a:graphicFrameLocks noChangeAspect="1"/>
          </p:cNvGraphicFramePr>
          <p:nvPr/>
        </p:nvGraphicFramePr>
        <p:xfrm>
          <a:off x="-542925" y="1166813"/>
          <a:ext cx="6232525" cy="4795837"/>
        </p:xfrm>
        <a:graphic>
          <a:graphicData uri="http://schemas.openxmlformats.org/presentationml/2006/ole">
            <p:oleObj spid="_x0000_s18436" r:id="rId5" imgW="6230652" imgH="4791871" progId="Excel.Chart.8">
              <p:embed/>
            </p:oleObj>
          </a:graphicData>
        </a:graphic>
      </p:graphicFrame>
      <p:sp>
        <p:nvSpPr>
          <p:cNvPr id="18437" name="Text Box 17"/>
          <p:cNvSpPr txBox="1">
            <a:spLocks noChangeArrowheads="1"/>
          </p:cNvSpPr>
          <p:nvPr/>
        </p:nvSpPr>
        <p:spPr bwMode="auto">
          <a:xfrm>
            <a:off x="2828925" y="2847975"/>
            <a:ext cx="1358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400" b="1">
                <a:solidFill>
                  <a:schemeClr val="bg1"/>
                </a:solidFill>
                <a:latin typeface="Calibri" pitchFamily="34" charset="0"/>
              </a:rPr>
              <a:t>Out of State</a:t>
            </a:r>
          </a:p>
          <a:p>
            <a:pPr algn="ctr" eaLnBrk="1" hangingPunct="1"/>
            <a:r>
              <a:rPr lang="en-US" altLang="en-US" sz="1400" b="1">
                <a:solidFill>
                  <a:schemeClr val="bg1"/>
                </a:solidFill>
                <a:latin typeface="Calibri" pitchFamily="34" charset="0"/>
              </a:rPr>
              <a:t>10%</a:t>
            </a:r>
          </a:p>
        </p:txBody>
      </p:sp>
      <p:sp>
        <p:nvSpPr>
          <p:cNvPr id="18438" name="Text Box 18"/>
          <p:cNvSpPr txBox="1">
            <a:spLocks noChangeArrowheads="1"/>
          </p:cNvSpPr>
          <p:nvPr/>
        </p:nvSpPr>
        <p:spPr bwMode="auto">
          <a:xfrm>
            <a:off x="6665913" y="3079750"/>
            <a:ext cx="10795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1400" b="1">
                <a:solidFill>
                  <a:schemeClr val="bg1"/>
                </a:solidFill>
                <a:latin typeface="Calibri" pitchFamily="34" charset="0"/>
              </a:rPr>
              <a:t>Out of State</a:t>
            </a:r>
          </a:p>
          <a:p>
            <a:pPr algn="ctr" eaLnBrk="1" hangingPunct="1"/>
            <a:r>
              <a:rPr lang="en-US" altLang="en-US" sz="1400" b="1">
                <a:solidFill>
                  <a:schemeClr val="bg1"/>
                </a:solidFill>
                <a:latin typeface="Calibri" pitchFamily="34" charset="0"/>
              </a:rPr>
              <a:t>Investors</a:t>
            </a:r>
          </a:p>
          <a:p>
            <a:pPr algn="ctr" eaLnBrk="1" hangingPunct="1"/>
            <a:endParaRPr lang="en-US" altLang="en-US" sz="1400" b="1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en-US" altLang="en-US" sz="1400" b="1">
                <a:solidFill>
                  <a:schemeClr val="bg1"/>
                </a:solidFill>
                <a:latin typeface="Calibri" pitchFamily="34" charset="0"/>
              </a:rPr>
              <a:t>53%</a:t>
            </a:r>
          </a:p>
        </p:txBody>
      </p:sp>
      <p:sp>
        <p:nvSpPr>
          <p:cNvPr id="18439" name="Text Box 19"/>
          <p:cNvSpPr txBox="1">
            <a:spLocks noChangeArrowheads="1"/>
          </p:cNvSpPr>
          <p:nvPr/>
        </p:nvSpPr>
        <p:spPr bwMode="auto">
          <a:xfrm>
            <a:off x="5478463" y="3087688"/>
            <a:ext cx="8604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1400" b="1">
                <a:solidFill>
                  <a:schemeClr val="bg1"/>
                </a:solidFill>
                <a:latin typeface="Calibri" pitchFamily="34" charset="0"/>
              </a:rPr>
              <a:t>Local</a:t>
            </a:r>
          </a:p>
          <a:p>
            <a:pPr algn="ctr" eaLnBrk="1" hangingPunct="1"/>
            <a:r>
              <a:rPr lang="en-US" altLang="en-US" sz="1400" b="1">
                <a:solidFill>
                  <a:schemeClr val="bg1"/>
                </a:solidFill>
                <a:latin typeface="Calibri" pitchFamily="34" charset="0"/>
              </a:rPr>
              <a:t>Investors</a:t>
            </a:r>
            <a:br>
              <a:rPr lang="en-US" altLang="en-US" sz="1400" b="1">
                <a:solidFill>
                  <a:schemeClr val="bg1"/>
                </a:solidFill>
                <a:latin typeface="Calibri" pitchFamily="34" charset="0"/>
              </a:rPr>
            </a:br>
            <a:endParaRPr lang="en-US" altLang="en-US" sz="1400" b="1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en-US" altLang="en-US" sz="1400" b="1">
                <a:solidFill>
                  <a:schemeClr val="bg1"/>
                </a:solidFill>
                <a:latin typeface="Calibri" pitchFamily="34" charset="0"/>
              </a:rPr>
              <a:t>47%</a:t>
            </a:r>
          </a:p>
        </p:txBody>
      </p:sp>
      <p:sp>
        <p:nvSpPr>
          <p:cNvPr id="18440" name="Text Box 20"/>
          <p:cNvSpPr txBox="1">
            <a:spLocks noChangeArrowheads="1"/>
          </p:cNvSpPr>
          <p:nvPr/>
        </p:nvSpPr>
        <p:spPr bwMode="auto">
          <a:xfrm>
            <a:off x="1447800" y="2894013"/>
            <a:ext cx="10493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400" b="1">
                <a:solidFill>
                  <a:schemeClr val="bg1"/>
                </a:solidFill>
                <a:latin typeface="Calibri" pitchFamily="34" charset="0"/>
              </a:rPr>
              <a:t>Local Investors</a:t>
            </a:r>
          </a:p>
          <a:p>
            <a:pPr algn="ctr" eaLnBrk="1" hangingPunct="1"/>
            <a:r>
              <a:rPr lang="en-US" altLang="en-US" sz="1400" b="1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en-US" altLang="en-US" sz="1400" b="1">
                <a:solidFill>
                  <a:schemeClr val="bg1"/>
                </a:solidFill>
                <a:latin typeface="Calibri" pitchFamily="34" charset="0"/>
              </a:rPr>
            </a:br>
            <a:r>
              <a:rPr lang="en-US" altLang="en-US" sz="1400" b="1">
                <a:solidFill>
                  <a:schemeClr val="bg1"/>
                </a:solidFill>
                <a:latin typeface="Calibri" pitchFamily="34" charset="0"/>
              </a:rPr>
              <a:t>90%</a:t>
            </a:r>
          </a:p>
        </p:txBody>
      </p:sp>
      <p:sp>
        <p:nvSpPr>
          <p:cNvPr id="18441" name="Rectangle 1"/>
          <p:cNvSpPr>
            <a:spLocks noChangeArrowheads="1"/>
          </p:cNvSpPr>
          <p:nvPr/>
        </p:nvSpPr>
        <p:spPr bwMode="auto">
          <a:xfrm>
            <a:off x="1963738" y="1744663"/>
            <a:ext cx="1339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latin typeface="Calibri" pitchFamily="34" charset="0"/>
              </a:rPr>
              <a:t>1984 – 2000</a:t>
            </a:r>
            <a:endParaRPr lang="en-US" altLang="en-US"/>
          </a:p>
        </p:txBody>
      </p:sp>
      <p:sp>
        <p:nvSpPr>
          <p:cNvPr id="18442" name="Rectangle 2"/>
          <p:cNvSpPr>
            <a:spLocks noChangeArrowheads="1"/>
          </p:cNvSpPr>
          <p:nvPr/>
        </p:nvSpPr>
        <p:spPr bwMode="auto">
          <a:xfrm>
            <a:off x="5908675" y="1897063"/>
            <a:ext cx="1949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latin typeface="Calibri" pitchFamily="34" charset="0"/>
              </a:rPr>
              <a:t>2001 – Oct 5, 2014</a:t>
            </a:r>
            <a:endParaRPr lang="en-US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70" descr="AAGM Submarket Map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715963"/>
            <a:ext cx="5943600" cy="530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457200" y="228600"/>
            <a:ext cx="815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 b="1">
                <a:latin typeface="Calibri" pitchFamily="34" charset="0"/>
              </a:rPr>
              <a:t>Memphis Submarkets</a:t>
            </a:r>
          </a:p>
        </p:txBody>
      </p:sp>
      <p:sp>
        <p:nvSpPr>
          <p:cNvPr id="20484" name="Rectangle 61"/>
          <p:cNvSpPr>
            <a:spLocks noChangeArrowheads="1"/>
          </p:cNvSpPr>
          <p:nvPr/>
        </p:nvSpPr>
        <p:spPr bwMode="auto">
          <a:xfrm>
            <a:off x="6400800" y="228600"/>
            <a:ext cx="2819400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971550" indent="-971550">
              <a:tabLst>
                <a:tab pos="1028700" algn="l"/>
              </a:tabLst>
            </a:pPr>
            <a:r>
              <a:rPr lang="en-US" altLang="en-US" sz="1000">
                <a:latin typeface="Calibri" pitchFamily="34" charset="0"/>
              </a:rPr>
              <a:t>Bartlett 	38134, 38135, 38133   </a:t>
            </a:r>
          </a:p>
          <a:p>
            <a:pPr marL="971550" indent="-971550">
              <a:tabLst>
                <a:tab pos="1028700" algn="l"/>
              </a:tabLst>
            </a:pPr>
            <a:r>
              <a:rPr lang="en-US" altLang="en-US" sz="1000">
                <a:latin typeface="Calibri" pitchFamily="34" charset="0"/>
              </a:rPr>
              <a:t>Collierville/Germ   	38017, 38138, 38139</a:t>
            </a:r>
          </a:p>
          <a:p>
            <a:pPr marL="971550" indent="-971550">
              <a:tabLst>
                <a:tab pos="1028700" algn="l"/>
              </a:tabLst>
            </a:pPr>
            <a:r>
              <a:rPr lang="en-US" altLang="en-US" sz="1000">
                <a:latin typeface="Calibri" pitchFamily="34" charset="0"/>
              </a:rPr>
              <a:t>Cordova/Lakeland	38016, 38018, 38002</a:t>
            </a:r>
          </a:p>
          <a:p>
            <a:pPr marL="971550" indent="-971550">
              <a:tabLst>
                <a:tab pos="1028700" algn="l"/>
              </a:tabLst>
            </a:pPr>
            <a:r>
              <a:rPr lang="en-US" altLang="en-US" sz="1000">
                <a:latin typeface="Calibri" pitchFamily="34" charset="0"/>
              </a:rPr>
              <a:t>Downtown	38103, 38105, 38157   </a:t>
            </a:r>
          </a:p>
          <a:p>
            <a:pPr marL="971550" indent="-971550">
              <a:tabLst>
                <a:tab pos="1028700" algn="l"/>
              </a:tabLst>
            </a:pPr>
            <a:r>
              <a:rPr lang="en-US" altLang="en-US" sz="1000">
                <a:latin typeface="Calibri" pitchFamily="34" charset="0"/>
              </a:rPr>
              <a:t>East                       	38119, 38120, 38122, 38117   </a:t>
            </a:r>
          </a:p>
          <a:p>
            <a:pPr marL="971550" indent="-971550">
              <a:tabLst>
                <a:tab pos="1028700" algn="l"/>
              </a:tabLst>
            </a:pPr>
            <a:r>
              <a:rPr lang="en-US" altLang="en-US" sz="1000">
                <a:latin typeface="Calibri" pitchFamily="34" charset="0"/>
              </a:rPr>
              <a:t>Frayser                  	38127   </a:t>
            </a:r>
          </a:p>
          <a:p>
            <a:pPr marL="971550" indent="-971550">
              <a:tabLst>
                <a:tab pos="1028700" algn="l"/>
              </a:tabLst>
            </a:pPr>
            <a:r>
              <a:rPr lang="en-US" altLang="en-US" sz="1000">
                <a:latin typeface="Calibri" pitchFamily="34" charset="0"/>
              </a:rPr>
              <a:t>Midtown                	38104, 38107, 38111, 38112   </a:t>
            </a:r>
          </a:p>
          <a:p>
            <a:pPr marL="971550" indent="-971550">
              <a:tabLst>
                <a:tab pos="1028700" algn="l"/>
              </a:tabLst>
            </a:pPr>
            <a:r>
              <a:rPr lang="en-US" altLang="en-US" sz="1000">
                <a:latin typeface="Calibri" pitchFamily="34" charset="0"/>
              </a:rPr>
              <a:t>North Mississippi	38632, 38637, 38654, 38671, 38664, 38680, 38676</a:t>
            </a:r>
          </a:p>
          <a:p>
            <a:pPr marL="971550" indent="-971550">
              <a:tabLst>
                <a:tab pos="1028700" algn="l"/>
              </a:tabLst>
            </a:pPr>
            <a:r>
              <a:rPr lang="en-US" altLang="en-US" sz="1000">
                <a:latin typeface="Calibri" pitchFamily="34" charset="0"/>
              </a:rPr>
              <a:t>Raleigh 	38108, 38128</a:t>
            </a:r>
          </a:p>
          <a:p>
            <a:pPr marL="971550" indent="-971550">
              <a:tabLst>
                <a:tab pos="1028700" algn="l"/>
              </a:tabLst>
            </a:pPr>
            <a:r>
              <a:rPr lang="en-US" altLang="en-US" sz="1000">
                <a:latin typeface="Calibri" pitchFamily="34" charset="0"/>
              </a:rPr>
              <a:t>Southeast 	38115, 38118, 38125, 38141   </a:t>
            </a:r>
          </a:p>
          <a:p>
            <a:pPr marL="971550" indent="-971550">
              <a:tabLst>
                <a:tab pos="1028700" algn="l"/>
              </a:tabLst>
            </a:pPr>
            <a:r>
              <a:rPr lang="en-US" altLang="en-US" sz="1000">
                <a:latin typeface="Calibri" pitchFamily="34" charset="0"/>
              </a:rPr>
              <a:t>Southwest 	38106, 38109, 38114, 38116, 38126,38132, 38131  </a:t>
            </a:r>
            <a:r>
              <a:rPr lang="en-US" altLang="en-US" sz="1200"/>
              <a:t> </a:t>
            </a:r>
          </a:p>
        </p:txBody>
      </p:sp>
      <p:sp>
        <p:nvSpPr>
          <p:cNvPr id="20485" name="Rectangle 62"/>
          <p:cNvSpPr>
            <a:spLocks noChangeArrowheads="1"/>
          </p:cNvSpPr>
          <p:nvPr/>
        </p:nvSpPr>
        <p:spPr bwMode="auto">
          <a:xfrm>
            <a:off x="6400800" y="152400"/>
            <a:ext cx="2654300" cy="2209800"/>
          </a:xfrm>
          <a:prstGeom prst="rect">
            <a:avLst/>
          </a:prstGeom>
          <a:noFill/>
          <a:ln w="444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495300" y="609600"/>
            <a:ext cx="44069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300" i="1"/>
              <a:t>as defined by Apartment Association of Greater Memphis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3276600" y="6019800"/>
            <a:ext cx="54768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900" i="1"/>
              <a:t>*Distressed assets are defined as properties with unusually low occupancy (less than 65% occupancy).</a:t>
            </a:r>
          </a:p>
        </p:txBody>
      </p:sp>
      <p:pic>
        <p:nvPicPr>
          <p:cNvPr id="21507" name="Picture 11" descr="AAG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825" y="76200"/>
            <a:ext cx="27717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12" descr="AAG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152400"/>
            <a:ext cx="17145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13"/>
          <p:cNvSpPr>
            <a:spLocks noChangeArrowheads="1"/>
          </p:cNvSpPr>
          <p:nvPr/>
        </p:nvSpPr>
        <p:spPr bwMode="auto">
          <a:xfrm>
            <a:off x="152400" y="755650"/>
            <a:ext cx="3124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000" i="1"/>
              <a:t>June 30, 2013; Information not been verified</a:t>
            </a:r>
          </a:p>
        </p:txBody>
      </p:sp>
      <p:pic>
        <p:nvPicPr>
          <p:cNvPr id="21510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1295400"/>
            <a:ext cx="80772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2971800" y="3595688"/>
            <a:ext cx="2790825" cy="290512"/>
          </a:xfrm>
          <a:prstGeom prst="rect">
            <a:avLst/>
          </a:prstGeom>
          <a:solidFill>
            <a:srgbClr val="FFFF00">
              <a:alpha val="10000"/>
            </a:srgbClr>
          </a:solidFill>
          <a:ln w="127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>
            <a:graphicFrameLocks/>
          </p:cNvGraphicFramePr>
          <p:nvPr/>
        </p:nvGraphicFramePr>
        <p:xfrm>
          <a:off x="-38100" y="2422525"/>
          <a:ext cx="4800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/>
        </p:nvGraphicFramePr>
        <p:xfrm>
          <a:off x="4170363" y="2444750"/>
          <a:ext cx="4897437" cy="321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/>
        </p:nvGraphicFramePr>
        <p:xfrm>
          <a:off x="3892550" y="2438400"/>
          <a:ext cx="548005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5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2800" b="1" smtClean="0"/>
              <a:t>Local Multifamily Market:  2014 Review </a:t>
            </a:r>
            <a:r>
              <a:rPr lang="en-US" altLang="en-US" sz="1800" b="1" smtClean="0"/>
              <a:t>(Jan-Oct 5, 2014)</a:t>
            </a:r>
            <a:endParaRPr lang="en-US" altLang="en-US" sz="2800" b="1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17501" y="2193925"/>
          <a:ext cx="4052887" cy="344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559" name="Text Box 57"/>
          <p:cNvSpPr txBox="1">
            <a:spLocks noChangeArrowheads="1"/>
          </p:cNvSpPr>
          <p:nvPr/>
        </p:nvSpPr>
        <p:spPr bwMode="auto">
          <a:xfrm>
            <a:off x="5257800" y="3814763"/>
            <a:ext cx="13716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  <a:cs typeface="Arial" charset="0"/>
              </a:rPr>
              <a:t>Normal </a:t>
            </a:r>
          </a:p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  <a:cs typeface="Arial" charset="0"/>
              </a:rPr>
              <a:t>22</a:t>
            </a:r>
            <a:endParaRPr lang="en-US" altLang="en-US" sz="12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3560" name="Text Box 58"/>
          <p:cNvSpPr txBox="1">
            <a:spLocks noChangeArrowheads="1"/>
          </p:cNvSpPr>
          <p:nvPr/>
        </p:nvSpPr>
        <p:spPr bwMode="auto">
          <a:xfrm>
            <a:off x="7042150" y="3816350"/>
            <a:ext cx="1206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  <a:cs typeface="Arial" charset="0"/>
              </a:rPr>
              <a:t>REO/Distressed</a:t>
            </a:r>
          </a:p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  <a:cs typeface="Arial" charset="0"/>
              </a:rPr>
              <a:t>6</a:t>
            </a:r>
          </a:p>
        </p:txBody>
      </p:sp>
      <p:sp>
        <p:nvSpPr>
          <p:cNvPr id="23561" name="Text Box 59"/>
          <p:cNvSpPr txBox="1">
            <a:spLocks noChangeArrowheads="1"/>
          </p:cNvSpPr>
          <p:nvPr/>
        </p:nvSpPr>
        <p:spPr bwMode="auto">
          <a:xfrm>
            <a:off x="5105400" y="1828800"/>
            <a:ext cx="39624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3366"/>
                </a:solidFill>
                <a:latin typeface="Calibri" pitchFamily="34" charset="0"/>
                <a:cs typeface="Arial" charset="0"/>
              </a:rPr>
              <a:t>Type of Transaction</a:t>
            </a:r>
            <a:r>
              <a:rPr lang="en-US" altLang="en-US" sz="2000" b="1">
                <a:latin typeface="Calibri" pitchFamily="34" charset="0"/>
                <a:cs typeface="Arial" charset="0"/>
              </a:rPr>
              <a:t/>
            </a:r>
            <a:br>
              <a:rPr lang="en-US" altLang="en-US" sz="2000" b="1">
                <a:latin typeface="Calibri" pitchFamily="34" charset="0"/>
                <a:cs typeface="Arial" charset="0"/>
              </a:rPr>
            </a:br>
            <a:r>
              <a:rPr lang="en-US" altLang="en-US" sz="1400" i="1">
                <a:latin typeface="Calibri" pitchFamily="34" charset="0"/>
                <a:cs typeface="Arial" charset="0"/>
              </a:rPr>
              <a:t>28 Sales plus 7 Foreclosures</a:t>
            </a:r>
            <a:endParaRPr lang="en-US" altLang="en-US" sz="1400" b="1">
              <a:latin typeface="Calibri" pitchFamily="34" charset="0"/>
              <a:cs typeface="Arial" charset="0"/>
            </a:endParaRPr>
          </a:p>
        </p:txBody>
      </p:sp>
      <p:sp>
        <p:nvSpPr>
          <p:cNvPr id="23562" name="Text Box 61"/>
          <p:cNvSpPr txBox="1">
            <a:spLocks noChangeArrowheads="1"/>
          </p:cNvSpPr>
          <p:nvPr/>
        </p:nvSpPr>
        <p:spPr bwMode="auto">
          <a:xfrm>
            <a:off x="836613" y="3670300"/>
            <a:ext cx="1082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  <a:cs typeface="Arial" charset="0"/>
              </a:rPr>
              <a:t>Frayser - 3</a:t>
            </a:r>
          </a:p>
        </p:txBody>
      </p:sp>
      <p:sp>
        <p:nvSpPr>
          <p:cNvPr id="23563" name="Text Box 64"/>
          <p:cNvSpPr txBox="1">
            <a:spLocks noChangeArrowheads="1"/>
          </p:cNvSpPr>
          <p:nvPr/>
        </p:nvSpPr>
        <p:spPr bwMode="auto">
          <a:xfrm>
            <a:off x="1349375" y="2898775"/>
            <a:ext cx="11826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  <a:cs typeface="Arial" charset="0"/>
              </a:rPr>
              <a:t>Raleigh - 1</a:t>
            </a:r>
          </a:p>
        </p:txBody>
      </p:sp>
      <p:sp>
        <p:nvSpPr>
          <p:cNvPr id="23564" name="Text Box 67"/>
          <p:cNvSpPr txBox="1">
            <a:spLocks noChangeArrowheads="1"/>
          </p:cNvSpPr>
          <p:nvPr/>
        </p:nvSpPr>
        <p:spPr bwMode="auto">
          <a:xfrm>
            <a:off x="2716213" y="3990975"/>
            <a:ext cx="10937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  <a:cs typeface="Arial" charset="0"/>
              </a:rPr>
              <a:t>Southwest- 1</a:t>
            </a:r>
          </a:p>
        </p:txBody>
      </p:sp>
      <p:sp>
        <p:nvSpPr>
          <p:cNvPr id="23565" name="Text Box 69"/>
          <p:cNvSpPr txBox="1">
            <a:spLocks noChangeArrowheads="1"/>
          </p:cNvSpPr>
          <p:nvPr/>
        </p:nvSpPr>
        <p:spPr bwMode="auto">
          <a:xfrm>
            <a:off x="457200" y="1828800"/>
            <a:ext cx="3886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3366"/>
                </a:solidFill>
                <a:latin typeface="Calibri" pitchFamily="34" charset="0"/>
                <a:cs typeface="Arial" charset="0"/>
              </a:rPr>
              <a:t>Foreclosures by Submarket</a:t>
            </a:r>
            <a:r>
              <a:rPr lang="en-US" altLang="en-US" sz="2000" b="1">
                <a:latin typeface="Calibri" pitchFamily="34" charset="0"/>
                <a:cs typeface="Arial" charset="0"/>
              </a:rPr>
              <a:t> </a:t>
            </a:r>
            <a:br>
              <a:rPr lang="en-US" altLang="en-US" sz="2000" b="1">
                <a:latin typeface="Calibri" pitchFamily="34" charset="0"/>
                <a:cs typeface="Arial" charset="0"/>
              </a:rPr>
            </a:br>
            <a:r>
              <a:rPr lang="en-US" altLang="en-US" sz="1400" i="1">
                <a:latin typeface="Calibri" pitchFamily="34" charset="0"/>
                <a:cs typeface="Arial" charset="0"/>
              </a:rPr>
              <a:t>7 Foreclosures</a:t>
            </a:r>
            <a:endParaRPr lang="en-US" altLang="en-US" sz="1400">
              <a:latin typeface="Calibri" pitchFamily="34" charset="0"/>
              <a:cs typeface="Arial" charset="0"/>
            </a:endParaRPr>
          </a:p>
        </p:txBody>
      </p:sp>
      <p:sp>
        <p:nvSpPr>
          <p:cNvPr id="23566" name="Text Box 70"/>
          <p:cNvSpPr txBox="1">
            <a:spLocks noChangeArrowheads="1"/>
          </p:cNvSpPr>
          <p:nvPr/>
        </p:nvSpPr>
        <p:spPr bwMode="auto">
          <a:xfrm>
            <a:off x="6705600" y="2946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  <a:cs typeface="Arial" charset="0"/>
              </a:rPr>
              <a:t>Foreclosures</a:t>
            </a:r>
            <a:br>
              <a:rPr lang="en-US" altLang="en-US" sz="1200" b="1">
                <a:solidFill>
                  <a:schemeClr val="bg1"/>
                </a:solidFill>
                <a:latin typeface="Calibri" pitchFamily="34" charset="0"/>
                <a:cs typeface="Arial" charset="0"/>
              </a:rPr>
            </a:br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  <a:cs typeface="Arial" charset="0"/>
              </a:rPr>
              <a:t>7</a:t>
            </a:r>
          </a:p>
        </p:txBody>
      </p:sp>
      <p:sp>
        <p:nvSpPr>
          <p:cNvPr id="23567" name="Text Box 67"/>
          <p:cNvSpPr txBox="1">
            <a:spLocks noChangeArrowheads="1"/>
          </p:cNvSpPr>
          <p:nvPr/>
        </p:nvSpPr>
        <p:spPr bwMode="auto">
          <a:xfrm>
            <a:off x="2667000" y="3175000"/>
            <a:ext cx="10937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  <a:cs typeface="Arial" charset="0"/>
              </a:rPr>
              <a:t>East - 2</a:t>
            </a: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4921250" y="6146800"/>
            <a:ext cx="4222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en-US" sz="1000">
                <a:latin typeface="Calibri" pitchFamily="34" charset="0"/>
                <a:cs typeface="Arial" charset="0"/>
              </a:rPr>
              <a:t>30+ apartment units in Greater Memphis Metropolitan Area </a:t>
            </a:r>
            <a:endParaRPr lang="en-US" altLang="en-US" sz="100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Chart 22"/>
          <p:cNvGraphicFramePr>
            <a:graphicFrameLocks/>
          </p:cNvGraphicFramePr>
          <p:nvPr/>
        </p:nvGraphicFramePr>
        <p:xfrm>
          <a:off x="-304800" y="1419225"/>
          <a:ext cx="5860256" cy="4192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4" name="Chart 23"/>
          <p:cNvGraphicFramePr>
            <a:graphicFrameLocks/>
          </p:cNvGraphicFramePr>
          <p:nvPr/>
        </p:nvGraphicFramePr>
        <p:xfrm>
          <a:off x="-11113" y="913607"/>
          <a:ext cx="5153025" cy="5164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8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2800" b="1" smtClean="0"/>
              <a:t>Local Multifamily Market:  2014 Sales </a:t>
            </a:r>
            <a:r>
              <a:rPr lang="en-US" altLang="en-US" sz="2000" b="1" smtClean="0"/>
              <a:t>(Jan-Oct 5, 2014)</a:t>
            </a:r>
            <a:endParaRPr lang="en-US" altLang="en-US" sz="2800" b="1" smtClean="0"/>
          </a:p>
        </p:txBody>
      </p:sp>
      <p:sp>
        <p:nvSpPr>
          <p:cNvPr id="24581" name="Text Box 21"/>
          <p:cNvSpPr txBox="1">
            <a:spLocks noChangeArrowheads="1"/>
          </p:cNvSpPr>
          <p:nvPr/>
        </p:nvSpPr>
        <p:spPr bwMode="auto">
          <a:xfrm>
            <a:off x="4953000" y="1447800"/>
            <a:ext cx="4343400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7663" indent="-347663" eaLnBrk="1" hangingPunct="1">
              <a:buClr>
                <a:srgbClr val="003366"/>
              </a:buClr>
              <a:buSzPct val="145000"/>
              <a:buFont typeface="Wingdings" pitchFamily="2" charset="2"/>
              <a:buChar char="ñ"/>
            </a:pPr>
            <a:endParaRPr lang="en-US" altLang="en-US" sz="1600">
              <a:latin typeface="Calibri" pitchFamily="34" charset="0"/>
              <a:cs typeface="Arial" charset="0"/>
            </a:endParaRPr>
          </a:p>
          <a:p>
            <a:pPr marL="347663" indent="-347663" eaLnBrk="1" hangingPunct="1">
              <a:buClr>
                <a:schemeClr val="bg1"/>
              </a:buClr>
              <a:buSzPct val="130000"/>
              <a:buFont typeface="Wingdings" pitchFamily="2" charset="2"/>
              <a:buChar char="ñ"/>
            </a:pPr>
            <a:r>
              <a:rPr lang="en-US" altLang="en-US" b="1">
                <a:latin typeface="Calibri" pitchFamily="34" charset="0"/>
                <a:cs typeface="Arial" charset="0"/>
              </a:rPr>
              <a:t>28 Sales Transactions</a:t>
            </a:r>
            <a:r>
              <a:rPr lang="en-US" altLang="en-US" sz="1400" i="1">
                <a:latin typeface="Calibri" pitchFamily="34" charset="0"/>
                <a:cs typeface="Arial" charset="0"/>
              </a:rPr>
              <a:t/>
            </a:r>
            <a:br>
              <a:rPr lang="en-US" altLang="en-US" sz="1400" i="1">
                <a:latin typeface="Calibri" pitchFamily="34" charset="0"/>
                <a:cs typeface="Arial" charset="0"/>
              </a:rPr>
            </a:br>
            <a:r>
              <a:rPr lang="en-US" altLang="en-US">
                <a:latin typeface="Calibri" pitchFamily="34" charset="0"/>
                <a:cs typeface="Arial" charset="0"/>
              </a:rPr>
              <a:t>32 total sales in 2013</a:t>
            </a:r>
          </a:p>
          <a:p>
            <a:pPr marL="347663" indent="-347663" eaLnBrk="1" hangingPunct="1">
              <a:buFont typeface="Wingdings" pitchFamily="2" charset="2"/>
              <a:buChar char="ü"/>
            </a:pPr>
            <a:endParaRPr lang="en-US" altLang="en-US">
              <a:latin typeface="Calibri" pitchFamily="34" charset="0"/>
              <a:cs typeface="Arial" charset="0"/>
            </a:endParaRPr>
          </a:p>
          <a:p>
            <a:pPr marL="347663" indent="-347663" eaLnBrk="1" hangingPunct="1">
              <a:buClr>
                <a:schemeClr val="bg1"/>
              </a:buClr>
              <a:buFont typeface="Wingdings" pitchFamily="2" charset="2"/>
              <a:buChar char="ò"/>
            </a:pPr>
            <a:r>
              <a:rPr lang="en-US" altLang="en-US" b="1">
                <a:latin typeface="Calibri" pitchFamily="34" charset="0"/>
                <a:cs typeface="Arial" charset="0"/>
              </a:rPr>
              <a:t>$219.4 Gross Sales Volume</a:t>
            </a:r>
            <a:r>
              <a:rPr lang="en-US" altLang="en-US">
                <a:latin typeface="Calibri" pitchFamily="34" charset="0"/>
                <a:cs typeface="Arial" charset="0"/>
              </a:rPr>
              <a:t> </a:t>
            </a:r>
            <a:r>
              <a:rPr lang="en-US" altLang="en-US" sz="1400" i="1">
                <a:latin typeface="Calibri" pitchFamily="34" charset="0"/>
              </a:rPr>
              <a:t>(in Millions)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n-US" altLang="en-US">
                <a:latin typeface="Calibri" pitchFamily="34" charset="0"/>
                <a:cs typeface="Arial" charset="0"/>
              </a:rPr>
              <a:t/>
            </a:r>
            <a:br>
              <a:rPr lang="en-US" altLang="en-US">
                <a:latin typeface="Calibri" pitchFamily="34" charset="0"/>
                <a:cs typeface="Arial" charset="0"/>
              </a:rPr>
            </a:br>
            <a:r>
              <a:rPr lang="en-US" altLang="en-US">
                <a:latin typeface="Calibri" pitchFamily="34" charset="0"/>
                <a:cs typeface="Arial" charset="0"/>
              </a:rPr>
              <a:t>$239.3 total gross sales volume in 2013</a:t>
            </a:r>
          </a:p>
          <a:p>
            <a:pPr marL="347663" indent="-347663" eaLnBrk="1" hangingPunct="1">
              <a:buClr>
                <a:schemeClr val="bg1"/>
              </a:buClr>
              <a:buFont typeface="Wingdings" pitchFamily="2" charset="2"/>
              <a:buNone/>
            </a:pPr>
            <a:endParaRPr lang="en-US" altLang="en-US">
              <a:latin typeface="Calibri" pitchFamily="34" charset="0"/>
              <a:cs typeface="Arial" charset="0"/>
            </a:endParaRPr>
          </a:p>
          <a:p>
            <a:pPr marL="347663" indent="-347663" eaLnBrk="1" hangingPunct="1">
              <a:buClr>
                <a:schemeClr val="bg1"/>
              </a:buClr>
              <a:buFont typeface="Wingdings" pitchFamily="2" charset="2"/>
              <a:buChar char="ñ"/>
            </a:pPr>
            <a:r>
              <a:rPr lang="en-US" altLang="en-US" b="1">
                <a:latin typeface="Calibri" pitchFamily="34" charset="0"/>
                <a:cs typeface="Arial" charset="0"/>
              </a:rPr>
              <a:t>5,487 Units Sold</a:t>
            </a:r>
          </a:p>
          <a:p>
            <a:pPr marL="347663" indent="-347663" eaLnBrk="1" hangingPunct="1">
              <a:buClr>
                <a:schemeClr val="bg1"/>
              </a:buClr>
              <a:buFont typeface="Wingdings" pitchFamily="2" charset="2"/>
              <a:buNone/>
            </a:pPr>
            <a:r>
              <a:rPr lang="en-US" altLang="en-US">
                <a:latin typeface="Calibri" pitchFamily="34" charset="0"/>
                <a:cs typeface="Arial" charset="0"/>
              </a:rPr>
              <a:t>	6,513 total units sold in 2013</a:t>
            </a:r>
          </a:p>
          <a:p>
            <a:pPr marL="347663" indent="-347663" eaLnBrk="1" hangingPunct="1">
              <a:buClr>
                <a:schemeClr val="bg1"/>
              </a:buClr>
              <a:buFont typeface="Wingdings" pitchFamily="2" charset="2"/>
              <a:buNone/>
            </a:pPr>
            <a:endParaRPr lang="en-US" altLang="en-US">
              <a:latin typeface="Calibri" pitchFamily="34" charset="0"/>
              <a:cs typeface="Arial" charset="0"/>
            </a:endParaRPr>
          </a:p>
          <a:p>
            <a:pPr marL="347663" indent="-347663" eaLnBrk="1" hangingPunct="1">
              <a:buClr>
                <a:schemeClr val="bg1"/>
              </a:buClr>
              <a:buFont typeface="Wingdings" pitchFamily="2" charset="2"/>
              <a:buChar char="ò"/>
            </a:pPr>
            <a:r>
              <a:rPr lang="en-US" altLang="en-US" b="1">
                <a:latin typeface="Calibri" pitchFamily="34" charset="0"/>
                <a:cs typeface="Arial" charset="0"/>
              </a:rPr>
              <a:t>$39,977 Average Price per Unit</a:t>
            </a:r>
            <a:r>
              <a:rPr lang="en-US" altLang="en-US">
                <a:latin typeface="Calibri" pitchFamily="34" charset="0"/>
                <a:cs typeface="Arial" charset="0"/>
              </a:rPr>
              <a:t/>
            </a:r>
            <a:br>
              <a:rPr lang="en-US" altLang="en-US">
                <a:latin typeface="Calibri" pitchFamily="34" charset="0"/>
                <a:cs typeface="Arial" charset="0"/>
              </a:rPr>
            </a:br>
            <a:r>
              <a:rPr lang="en-US" altLang="en-US">
                <a:latin typeface="Calibri" pitchFamily="34" charset="0"/>
                <a:cs typeface="Arial" charset="0"/>
              </a:rPr>
              <a:t>$36,757 total avg. price/unit in 2013</a:t>
            </a:r>
          </a:p>
          <a:p>
            <a:pPr marL="347663" indent="-347663" eaLnBrk="1" hangingPunct="1">
              <a:buClr>
                <a:schemeClr val="bg1"/>
              </a:buClr>
              <a:buFont typeface="Wingdings" pitchFamily="2" charset="2"/>
              <a:buChar char="ò"/>
            </a:pPr>
            <a:endParaRPr lang="en-US" altLang="en-US">
              <a:latin typeface="Calibri" pitchFamily="34" charset="0"/>
              <a:cs typeface="Arial" charset="0"/>
            </a:endParaRPr>
          </a:p>
          <a:p>
            <a:pPr marL="347663" indent="-347663" eaLnBrk="1" hangingPunct="1"/>
            <a:endParaRPr lang="en-US" altLang="en-US">
              <a:latin typeface="Calibri" pitchFamily="34" charset="0"/>
              <a:cs typeface="Arial" charset="0"/>
            </a:endParaRP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515938" y="2919413"/>
            <a:ext cx="1371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latin typeface="Calibri" pitchFamily="34" charset="0"/>
                <a:cs typeface="Arial" charset="0"/>
              </a:rPr>
              <a:t>Southwest - 14%</a:t>
            </a:r>
          </a:p>
        </p:txBody>
      </p:sp>
      <p:sp>
        <p:nvSpPr>
          <p:cNvPr id="24583" name="Text Box 14"/>
          <p:cNvSpPr txBox="1">
            <a:spLocks noChangeArrowheads="1"/>
          </p:cNvSpPr>
          <p:nvPr/>
        </p:nvSpPr>
        <p:spPr bwMode="auto">
          <a:xfrm>
            <a:off x="2144713" y="1882775"/>
            <a:ext cx="1131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latin typeface="Calibri" pitchFamily="34" charset="0"/>
                <a:cs typeface="Arial" charset="0"/>
              </a:rPr>
              <a:t>Bartlett</a:t>
            </a:r>
          </a:p>
          <a:p>
            <a:pPr algn="ctr" eaLnBrk="1" hangingPunct="1"/>
            <a:r>
              <a:rPr lang="en-US" altLang="en-US" sz="1200">
                <a:latin typeface="Calibri" pitchFamily="34" charset="0"/>
                <a:cs typeface="Arial" charset="0"/>
              </a:rPr>
              <a:t>7%</a:t>
            </a:r>
          </a:p>
        </p:txBody>
      </p:sp>
      <p:sp>
        <p:nvSpPr>
          <p:cNvPr id="24584" name="Text Box 15"/>
          <p:cNvSpPr txBox="1">
            <a:spLocks noChangeArrowheads="1"/>
          </p:cNvSpPr>
          <p:nvPr/>
        </p:nvSpPr>
        <p:spPr bwMode="auto">
          <a:xfrm>
            <a:off x="3005138" y="1990725"/>
            <a:ext cx="8143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latin typeface="Calibri" pitchFamily="34" charset="0"/>
                <a:cs typeface="Arial" charset="0"/>
              </a:rPr>
              <a:t>Cordova/</a:t>
            </a:r>
            <a:br>
              <a:rPr lang="en-US" altLang="en-US" sz="1200">
                <a:latin typeface="Calibri" pitchFamily="34" charset="0"/>
                <a:cs typeface="Arial" charset="0"/>
              </a:rPr>
            </a:br>
            <a:r>
              <a:rPr lang="en-US" altLang="en-US" sz="1200">
                <a:latin typeface="Calibri" pitchFamily="34" charset="0"/>
                <a:cs typeface="Arial" charset="0"/>
              </a:rPr>
              <a:t>Lakeland </a:t>
            </a:r>
          </a:p>
          <a:p>
            <a:pPr algn="ctr" eaLnBrk="1" hangingPunct="1"/>
            <a:r>
              <a:rPr lang="en-US" altLang="en-US" sz="1200">
                <a:latin typeface="Calibri" pitchFamily="34" charset="0"/>
                <a:cs typeface="Arial" charset="0"/>
              </a:rPr>
              <a:t>7%</a:t>
            </a:r>
          </a:p>
        </p:txBody>
      </p:sp>
      <p:sp>
        <p:nvSpPr>
          <p:cNvPr id="24585" name="Text Box 16"/>
          <p:cNvSpPr txBox="1">
            <a:spLocks noChangeArrowheads="1"/>
          </p:cNvSpPr>
          <p:nvPr/>
        </p:nvSpPr>
        <p:spPr bwMode="auto">
          <a:xfrm>
            <a:off x="3436938" y="2643188"/>
            <a:ext cx="866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en-US" sz="1200">
                <a:latin typeface="Calibri" pitchFamily="34" charset="0"/>
                <a:cs typeface="Arial" charset="0"/>
              </a:rPr>
              <a:t>East 7%</a:t>
            </a:r>
          </a:p>
        </p:txBody>
      </p:sp>
      <p:sp>
        <p:nvSpPr>
          <p:cNvPr id="24586" name="Text Box 18"/>
          <p:cNvSpPr txBox="1">
            <a:spLocks noChangeArrowheads="1"/>
          </p:cNvSpPr>
          <p:nvPr/>
        </p:nvSpPr>
        <p:spPr bwMode="auto">
          <a:xfrm>
            <a:off x="1711325" y="3971925"/>
            <a:ext cx="1533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latin typeface="Calibri" pitchFamily="34" charset="0"/>
                <a:cs typeface="Arial" charset="0"/>
              </a:rPr>
              <a:t>Midtown -39%</a:t>
            </a:r>
          </a:p>
        </p:txBody>
      </p:sp>
      <p:sp>
        <p:nvSpPr>
          <p:cNvPr id="24587" name="Text Box 19"/>
          <p:cNvSpPr txBox="1">
            <a:spLocks noChangeArrowheads="1"/>
          </p:cNvSpPr>
          <p:nvPr/>
        </p:nvSpPr>
        <p:spPr bwMode="auto">
          <a:xfrm>
            <a:off x="1066800" y="2141538"/>
            <a:ext cx="14112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latin typeface="Calibri" pitchFamily="34" charset="0"/>
                <a:cs typeface="Arial" charset="0"/>
              </a:rPr>
              <a:t>Southeast - 14%</a:t>
            </a:r>
          </a:p>
        </p:txBody>
      </p:sp>
      <p:sp>
        <p:nvSpPr>
          <p:cNvPr id="24588" name="Text Box 18"/>
          <p:cNvSpPr txBox="1">
            <a:spLocks noChangeArrowheads="1"/>
          </p:cNvSpPr>
          <p:nvPr/>
        </p:nvSpPr>
        <p:spPr bwMode="auto">
          <a:xfrm>
            <a:off x="3276600" y="3297238"/>
            <a:ext cx="12557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latin typeface="Calibri" pitchFamily="34" charset="0"/>
                <a:cs typeface="Arial" charset="0"/>
              </a:rPr>
              <a:t>Raleigh 4%</a:t>
            </a:r>
          </a:p>
        </p:txBody>
      </p:sp>
      <p:sp>
        <p:nvSpPr>
          <p:cNvPr id="24589" name="Text Box 17"/>
          <p:cNvSpPr txBox="1">
            <a:spLocks noChangeArrowheads="1"/>
          </p:cNvSpPr>
          <p:nvPr/>
        </p:nvSpPr>
        <p:spPr bwMode="auto">
          <a:xfrm rot="-836100">
            <a:off x="328613" y="3509963"/>
            <a:ext cx="15684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en-US" sz="1200">
                <a:latin typeface="Calibri" pitchFamily="34" charset="0"/>
                <a:cs typeface="Arial" charset="0"/>
              </a:rPr>
              <a:t>Germ./Collierville 4%</a:t>
            </a:r>
          </a:p>
        </p:txBody>
      </p:sp>
      <p:sp>
        <p:nvSpPr>
          <p:cNvPr id="24590" name="Text Box 16"/>
          <p:cNvSpPr txBox="1">
            <a:spLocks noChangeArrowheads="1"/>
          </p:cNvSpPr>
          <p:nvPr/>
        </p:nvSpPr>
        <p:spPr bwMode="auto">
          <a:xfrm>
            <a:off x="3443288" y="3048000"/>
            <a:ext cx="1069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en-US" sz="1200">
                <a:latin typeface="Calibri" pitchFamily="34" charset="0"/>
                <a:cs typeface="Arial" charset="0"/>
              </a:rPr>
              <a:t>Frayser 4%</a:t>
            </a:r>
          </a:p>
        </p:txBody>
      </p:sp>
      <p:sp>
        <p:nvSpPr>
          <p:cNvPr id="24591" name="Rectangle 21"/>
          <p:cNvSpPr>
            <a:spLocks noChangeArrowheads="1"/>
          </p:cNvSpPr>
          <p:nvPr/>
        </p:nvSpPr>
        <p:spPr bwMode="auto">
          <a:xfrm>
            <a:off x="4921250" y="6146800"/>
            <a:ext cx="4222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en-US" sz="1000">
                <a:latin typeface="Calibri" pitchFamily="34" charset="0"/>
                <a:cs typeface="Arial" charset="0"/>
              </a:rPr>
              <a:t>30+ apartment units in Greater Memphis Metropolitan Area </a:t>
            </a:r>
            <a:endParaRPr lang="en-US" altLang="en-US" sz="100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Chart 26"/>
          <p:cNvGraphicFramePr>
            <a:graphicFrameLocks/>
          </p:cNvGraphicFramePr>
          <p:nvPr/>
        </p:nvGraphicFramePr>
        <p:xfrm>
          <a:off x="142875" y="1376362"/>
          <a:ext cx="8858250" cy="4105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2500" b="1" smtClean="0"/>
              <a:t>Local Multifamily Market:  2001-Oct. 5, 2014 Sales in Review</a:t>
            </a:r>
          </a:p>
        </p:txBody>
      </p:sp>
      <p:sp>
        <p:nvSpPr>
          <p:cNvPr id="11268" name="Line 5"/>
          <p:cNvSpPr>
            <a:spLocks noChangeShapeType="1"/>
          </p:cNvSpPr>
          <p:nvPr/>
        </p:nvSpPr>
        <p:spPr bwMode="auto">
          <a:xfrm>
            <a:off x="1009650" y="3324225"/>
            <a:ext cx="7534275" cy="0"/>
          </a:xfrm>
          <a:prstGeom prst="line">
            <a:avLst/>
          </a:prstGeom>
          <a:noFill/>
          <a:ln w="28575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>
            <a:off x="1047750" y="4629150"/>
            <a:ext cx="7534275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1057275" y="4210050"/>
            <a:ext cx="417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$59</a:t>
            </a:r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2193925" y="3668713"/>
            <a:ext cx="495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$125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2752725" y="3124200"/>
            <a:ext cx="495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 i="1">
                <a:latin typeface="Calibri" pitchFamily="34" charset="0"/>
              </a:rPr>
              <a:t>$</a:t>
            </a:r>
            <a:r>
              <a:rPr lang="en-US" altLang="en-US" sz="1200" b="1">
                <a:latin typeface="Calibri" pitchFamily="34" charset="0"/>
              </a:rPr>
              <a:t>188</a:t>
            </a: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3335338" y="2247900"/>
            <a:ext cx="495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$293</a:t>
            </a: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3870325" y="1600200"/>
            <a:ext cx="495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$370</a:t>
            </a:r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4435475" y="1814513"/>
            <a:ext cx="495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$345</a:t>
            </a:r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5002213" y="3852863"/>
            <a:ext cx="495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$105</a:t>
            </a:r>
          </a:p>
        </p:txBody>
      </p:sp>
      <p:sp>
        <p:nvSpPr>
          <p:cNvPr id="25613" name="Text Box 14"/>
          <p:cNvSpPr txBox="1">
            <a:spLocks noChangeArrowheads="1"/>
          </p:cNvSpPr>
          <p:nvPr/>
        </p:nvSpPr>
        <p:spPr bwMode="auto">
          <a:xfrm>
            <a:off x="5600700" y="4184650"/>
            <a:ext cx="4159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$65</a:t>
            </a:r>
          </a:p>
        </p:txBody>
      </p:sp>
      <p:sp>
        <p:nvSpPr>
          <p:cNvPr id="25614" name="Text Box 15"/>
          <p:cNvSpPr txBox="1">
            <a:spLocks noChangeArrowheads="1"/>
          </p:cNvSpPr>
          <p:nvPr/>
        </p:nvSpPr>
        <p:spPr bwMode="auto">
          <a:xfrm>
            <a:off x="6164263" y="4271963"/>
            <a:ext cx="419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$55</a:t>
            </a:r>
          </a:p>
        </p:txBody>
      </p:sp>
      <p:sp>
        <p:nvSpPr>
          <p:cNvPr id="25615" name="AutoShape 19"/>
          <p:cNvSpPr>
            <a:spLocks noChangeArrowheads="1"/>
          </p:cNvSpPr>
          <p:nvPr/>
        </p:nvSpPr>
        <p:spPr bwMode="auto">
          <a:xfrm>
            <a:off x="1309688" y="2717800"/>
            <a:ext cx="990600" cy="381000"/>
          </a:xfrm>
          <a:prstGeom prst="wedgeRectCallout">
            <a:avLst>
              <a:gd name="adj1" fmla="val 20671"/>
              <a:gd name="adj2" fmla="val 1075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25616" name="Text Box 20"/>
          <p:cNvSpPr txBox="1">
            <a:spLocks noChangeArrowheads="1"/>
          </p:cNvSpPr>
          <p:nvPr/>
        </p:nvSpPr>
        <p:spPr bwMode="auto">
          <a:xfrm>
            <a:off x="1241425" y="2667000"/>
            <a:ext cx="1141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1200" b="1">
                <a:latin typeface="Calibri" pitchFamily="34" charset="0"/>
              </a:rPr>
              <a:t>13-Yr Average</a:t>
            </a:r>
            <a:r>
              <a:rPr lang="en-US" altLang="en-US" sz="1200" b="1">
                <a:solidFill>
                  <a:srgbClr val="FF0000"/>
                </a:solidFill>
                <a:latin typeface="Calibri" pitchFamily="34" charset="0"/>
              </a:rPr>
              <a:t>*</a:t>
            </a:r>
            <a:br>
              <a:rPr lang="en-US" altLang="en-US" sz="1200" b="1">
                <a:solidFill>
                  <a:srgbClr val="FF0000"/>
                </a:solidFill>
                <a:latin typeface="Calibri" pitchFamily="34" charset="0"/>
              </a:rPr>
            </a:br>
            <a:r>
              <a:rPr lang="en-US" altLang="en-US" sz="1200" b="1">
                <a:latin typeface="Calibri" pitchFamily="34" charset="0"/>
              </a:rPr>
              <a:t>$195.9 Million</a:t>
            </a:r>
          </a:p>
        </p:txBody>
      </p:sp>
      <p:sp>
        <p:nvSpPr>
          <p:cNvPr id="25617" name="AutoShape 21"/>
          <p:cNvSpPr>
            <a:spLocks noChangeArrowheads="1"/>
          </p:cNvSpPr>
          <p:nvPr/>
        </p:nvSpPr>
        <p:spPr bwMode="auto">
          <a:xfrm>
            <a:off x="3581400" y="4648200"/>
            <a:ext cx="1047750" cy="930275"/>
          </a:xfrm>
          <a:custGeom>
            <a:avLst/>
            <a:gdLst>
              <a:gd name="T0" fmla="*/ 0 w 1047750"/>
              <a:gd name="T1" fmla="*/ 549263 h 930276"/>
              <a:gd name="T2" fmla="*/ 174625 w 1047750"/>
              <a:gd name="T3" fmla="*/ 549263 h 930276"/>
              <a:gd name="T4" fmla="*/ 157142 w 1047750"/>
              <a:gd name="T5" fmla="*/ 0 h 930276"/>
              <a:gd name="T6" fmla="*/ 303213 w 1047750"/>
              <a:gd name="T7" fmla="*/ 558788 h 930276"/>
              <a:gd name="T8" fmla="*/ 1047750 w 1047750"/>
              <a:gd name="T9" fmla="*/ 549263 h 930276"/>
              <a:gd name="T10" fmla="*/ 1047750 w 1047750"/>
              <a:gd name="T11" fmla="*/ 612763 h 930276"/>
              <a:gd name="T12" fmla="*/ 1047750 w 1047750"/>
              <a:gd name="T13" fmla="*/ 612763 h 930276"/>
              <a:gd name="T14" fmla="*/ 1047750 w 1047750"/>
              <a:gd name="T15" fmla="*/ 708013 h 930276"/>
              <a:gd name="T16" fmla="*/ 1047750 w 1047750"/>
              <a:gd name="T17" fmla="*/ 930263 h 930276"/>
              <a:gd name="T18" fmla="*/ 436563 w 1047750"/>
              <a:gd name="T19" fmla="*/ 930263 h 930276"/>
              <a:gd name="T20" fmla="*/ 174625 w 1047750"/>
              <a:gd name="T21" fmla="*/ 930263 h 930276"/>
              <a:gd name="T22" fmla="*/ 174625 w 1047750"/>
              <a:gd name="T23" fmla="*/ 930263 h 930276"/>
              <a:gd name="T24" fmla="*/ 0 w 1047750"/>
              <a:gd name="T25" fmla="*/ 930263 h 930276"/>
              <a:gd name="T26" fmla="*/ 0 w 1047750"/>
              <a:gd name="T27" fmla="*/ 708013 h 930276"/>
              <a:gd name="T28" fmla="*/ 0 w 1047750"/>
              <a:gd name="T29" fmla="*/ 612763 h 930276"/>
              <a:gd name="T30" fmla="*/ 0 w 1047750"/>
              <a:gd name="T31" fmla="*/ 612763 h 930276"/>
              <a:gd name="T32" fmla="*/ 0 w 1047750"/>
              <a:gd name="T33" fmla="*/ 549263 h 93027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47750" h="930276">
                <a:moveTo>
                  <a:pt x="0" y="549276"/>
                </a:moveTo>
                <a:lnTo>
                  <a:pt x="174625" y="549276"/>
                </a:lnTo>
                <a:lnTo>
                  <a:pt x="157142" y="0"/>
                </a:lnTo>
                <a:lnTo>
                  <a:pt x="303213" y="558801"/>
                </a:lnTo>
                <a:lnTo>
                  <a:pt x="1047750" y="549276"/>
                </a:lnTo>
                <a:lnTo>
                  <a:pt x="1047750" y="612776"/>
                </a:lnTo>
                <a:lnTo>
                  <a:pt x="1047750" y="708026"/>
                </a:lnTo>
                <a:lnTo>
                  <a:pt x="1047750" y="930276"/>
                </a:lnTo>
                <a:lnTo>
                  <a:pt x="436563" y="930276"/>
                </a:lnTo>
                <a:lnTo>
                  <a:pt x="174625" y="930276"/>
                </a:lnTo>
                <a:lnTo>
                  <a:pt x="0" y="930276"/>
                </a:lnTo>
                <a:lnTo>
                  <a:pt x="0" y="708026"/>
                </a:lnTo>
                <a:lnTo>
                  <a:pt x="0" y="612776"/>
                </a:lnTo>
                <a:lnTo>
                  <a:pt x="0" y="54927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8" name="Text Box 22"/>
          <p:cNvSpPr txBox="1">
            <a:spLocks noChangeArrowheads="1"/>
          </p:cNvSpPr>
          <p:nvPr/>
        </p:nvSpPr>
        <p:spPr bwMode="auto">
          <a:xfrm>
            <a:off x="3524250" y="5168900"/>
            <a:ext cx="117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1200" b="1">
                <a:latin typeface="Calibri" pitchFamily="34" charset="0"/>
              </a:rPr>
              <a:t>13-Yr Average</a:t>
            </a:r>
            <a:r>
              <a:rPr lang="en-US" altLang="en-US" sz="1200" b="1">
                <a:solidFill>
                  <a:srgbClr val="FF0000"/>
                </a:solidFill>
                <a:latin typeface="Calibri" pitchFamily="34" charset="0"/>
              </a:rPr>
              <a:t>*</a:t>
            </a:r>
            <a:r>
              <a:rPr lang="en-US" altLang="en-US" sz="1200" b="1">
                <a:latin typeface="Calibri" pitchFamily="34" charset="0"/>
              </a:rPr>
              <a:t/>
            </a:r>
            <a:br>
              <a:rPr lang="en-US" altLang="en-US" sz="1200" b="1">
                <a:latin typeface="Calibri" pitchFamily="34" charset="0"/>
              </a:rPr>
            </a:br>
            <a:r>
              <a:rPr lang="en-US" altLang="en-US" sz="1200" b="1">
                <a:latin typeface="Calibri" pitchFamily="34" charset="0"/>
              </a:rPr>
              <a:t>40 Transactions</a:t>
            </a:r>
          </a:p>
        </p:txBody>
      </p:sp>
      <p:sp>
        <p:nvSpPr>
          <p:cNvPr id="25619" name="Text Box 23"/>
          <p:cNvSpPr txBox="1">
            <a:spLocks noChangeArrowheads="1"/>
          </p:cNvSpPr>
          <p:nvPr/>
        </p:nvSpPr>
        <p:spPr bwMode="auto">
          <a:xfrm>
            <a:off x="1563688" y="3271838"/>
            <a:ext cx="495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$174</a:t>
            </a:r>
          </a:p>
        </p:txBody>
      </p:sp>
      <p:sp>
        <p:nvSpPr>
          <p:cNvPr id="25620" name="Text Box 12"/>
          <p:cNvSpPr txBox="1">
            <a:spLocks noChangeArrowheads="1"/>
          </p:cNvSpPr>
          <p:nvPr/>
        </p:nvSpPr>
        <p:spPr bwMode="auto">
          <a:xfrm>
            <a:off x="7289800" y="2008188"/>
            <a:ext cx="498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$323</a:t>
            </a:r>
          </a:p>
        </p:txBody>
      </p:sp>
      <p:sp>
        <p:nvSpPr>
          <p:cNvPr id="25621" name="Text Box 12"/>
          <p:cNvSpPr txBox="1">
            <a:spLocks noChangeArrowheads="1"/>
          </p:cNvSpPr>
          <p:nvPr/>
        </p:nvSpPr>
        <p:spPr bwMode="auto">
          <a:xfrm>
            <a:off x="6704013" y="2957513"/>
            <a:ext cx="4984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$206</a:t>
            </a:r>
          </a:p>
        </p:txBody>
      </p:sp>
      <p:sp>
        <p:nvSpPr>
          <p:cNvPr id="25622" name="Text Box 12"/>
          <p:cNvSpPr txBox="1">
            <a:spLocks noChangeArrowheads="1"/>
          </p:cNvSpPr>
          <p:nvPr/>
        </p:nvSpPr>
        <p:spPr bwMode="auto">
          <a:xfrm>
            <a:off x="8351838" y="2857500"/>
            <a:ext cx="498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$219</a:t>
            </a:r>
          </a:p>
        </p:txBody>
      </p:sp>
      <p:sp>
        <p:nvSpPr>
          <p:cNvPr id="25623" name="Rectangle 22"/>
          <p:cNvSpPr>
            <a:spLocks noChangeArrowheads="1"/>
          </p:cNvSpPr>
          <p:nvPr/>
        </p:nvSpPr>
        <p:spPr bwMode="auto">
          <a:xfrm>
            <a:off x="4921250" y="6146800"/>
            <a:ext cx="4222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en-US" sz="1000">
                <a:latin typeface="Calibri" pitchFamily="34" charset="0"/>
                <a:cs typeface="Arial" charset="0"/>
              </a:rPr>
              <a:t>30+ apartment units in Greater Memphis Metropolitan Area </a:t>
            </a:r>
            <a:endParaRPr lang="en-US" altLang="en-US" sz="1000"/>
          </a:p>
        </p:txBody>
      </p:sp>
      <p:cxnSp>
        <p:nvCxnSpPr>
          <p:cNvPr id="3" name="Straight Connector 2"/>
          <p:cNvCxnSpPr/>
          <p:nvPr/>
        </p:nvCxnSpPr>
        <p:spPr>
          <a:xfrm>
            <a:off x="9448800" y="511333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5" name="Rectangle 1"/>
          <p:cNvSpPr>
            <a:spLocks noChangeArrowheads="1"/>
          </p:cNvSpPr>
          <p:nvPr/>
        </p:nvSpPr>
        <p:spPr bwMode="auto">
          <a:xfrm>
            <a:off x="866775" y="6016625"/>
            <a:ext cx="231616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100" b="1">
                <a:solidFill>
                  <a:srgbClr val="FF0000"/>
                </a:solidFill>
                <a:latin typeface="Calibri" pitchFamily="34" charset="0"/>
              </a:rPr>
              <a:t>* </a:t>
            </a:r>
            <a:r>
              <a:rPr lang="en-US" altLang="en-US" sz="1100" b="1">
                <a:latin typeface="Calibri" pitchFamily="34" charset="0"/>
              </a:rPr>
              <a:t>Does  not include 2014</a:t>
            </a:r>
          </a:p>
        </p:txBody>
      </p:sp>
      <p:sp>
        <p:nvSpPr>
          <p:cNvPr id="25626" name="Text Box 12"/>
          <p:cNvSpPr txBox="1">
            <a:spLocks noChangeArrowheads="1"/>
          </p:cNvSpPr>
          <p:nvPr/>
        </p:nvSpPr>
        <p:spPr bwMode="auto">
          <a:xfrm>
            <a:off x="7853363" y="2701925"/>
            <a:ext cx="498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$239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Chart 26"/>
          <p:cNvGraphicFramePr>
            <a:graphicFrameLocks/>
          </p:cNvGraphicFramePr>
          <p:nvPr/>
        </p:nvGraphicFramePr>
        <p:xfrm>
          <a:off x="752476" y="1600200"/>
          <a:ext cx="8086724" cy="4038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62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pPr algn="l" eaLnBrk="1" hangingPunct="1"/>
            <a:r>
              <a:rPr lang="en-US" altLang="en-US" sz="2500" b="1" smtClean="0"/>
              <a:t>Local Multifamily Market:  2010-Oct 5, 2014 Sales in Review</a:t>
            </a: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300" b="1" i="1" smtClean="0"/>
              <a:t>Broken Down by Product Class</a:t>
            </a:r>
            <a:r>
              <a:rPr lang="en-US" altLang="en-US" sz="2800" b="1" smtClean="0"/>
              <a:t>		    </a:t>
            </a:r>
          </a:p>
        </p:txBody>
      </p:sp>
      <p:sp>
        <p:nvSpPr>
          <p:cNvPr id="26628" name="Text Box 15"/>
          <p:cNvSpPr txBox="1">
            <a:spLocks noChangeArrowheads="1"/>
          </p:cNvSpPr>
          <p:nvPr/>
        </p:nvSpPr>
        <p:spPr bwMode="auto">
          <a:xfrm>
            <a:off x="1827213" y="4495800"/>
            <a:ext cx="5349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$55</a:t>
            </a:r>
          </a:p>
        </p:txBody>
      </p:sp>
      <p:sp>
        <p:nvSpPr>
          <p:cNvPr id="26629" name="Text Box 12"/>
          <p:cNvSpPr txBox="1">
            <a:spLocks noChangeArrowheads="1"/>
          </p:cNvSpPr>
          <p:nvPr/>
        </p:nvSpPr>
        <p:spPr bwMode="auto">
          <a:xfrm>
            <a:off x="4748213" y="1781175"/>
            <a:ext cx="498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$323</a:t>
            </a:r>
          </a:p>
        </p:txBody>
      </p:sp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3235325" y="2971800"/>
            <a:ext cx="4984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$206</a:t>
            </a:r>
          </a:p>
        </p:txBody>
      </p:sp>
      <p:sp>
        <p:nvSpPr>
          <p:cNvPr id="26631" name="Text Box 12"/>
          <p:cNvSpPr txBox="1">
            <a:spLocks noChangeArrowheads="1"/>
          </p:cNvSpPr>
          <p:nvPr/>
        </p:nvSpPr>
        <p:spPr bwMode="auto">
          <a:xfrm>
            <a:off x="6207125" y="2663825"/>
            <a:ext cx="4984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$239</a:t>
            </a:r>
          </a:p>
        </p:txBody>
      </p:sp>
      <p:sp>
        <p:nvSpPr>
          <p:cNvPr id="26632" name="Text Box 14"/>
          <p:cNvSpPr txBox="1">
            <a:spLocks noChangeArrowheads="1"/>
          </p:cNvSpPr>
          <p:nvPr/>
        </p:nvSpPr>
        <p:spPr bwMode="auto">
          <a:xfrm>
            <a:off x="1666875" y="4953000"/>
            <a:ext cx="695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28 - $39</a:t>
            </a:r>
          </a:p>
        </p:txBody>
      </p:sp>
      <p:sp>
        <p:nvSpPr>
          <p:cNvPr id="26633" name="Text Box 14"/>
          <p:cNvSpPr txBox="1">
            <a:spLocks noChangeArrowheads="1"/>
          </p:cNvSpPr>
          <p:nvPr/>
        </p:nvSpPr>
        <p:spPr bwMode="auto">
          <a:xfrm>
            <a:off x="1746250" y="4648200"/>
            <a:ext cx="615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1 - $16</a:t>
            </a:r>
          </a:p>
        </p:txBody>
      </p:sp>
      <p:sp>
        <p:nvSpPr>
          <p:cNvPr id="26634" name="Text Box 14"/>
          <p:cNvSpPr txBox="1">
            <a:spLocks noChangeArrowheads="1"/>
          </p:cNvSpPr>
          <p:nvPr/>
        </p:nvSpPr>
        <p:spPr bwMode="auto">
          <a:xfrm>
            <a:off x="3316288" y="4662488"/>
            <a:ext cx="419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32</a:t>
            </a:r>
          </a:p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$71</a:t>
            </a:r>
          </a:p>
        </p:txBody>
      </p:sp>
      <p:sp>
        <p:nvSpPr>
          <p:cNvPr id="26635" name="Text Box 14"/>
          <p:cNvSpPr txBox="1">
            <a:spLocks noChangeArrowheads="1"/>
          </p:cNvSpPr>
          <p:nvPr/>
        </p:nvSpPr>
        <p:spPr bwMode="auto">
          <a:xfrm>
            <a:off x="3276600" y="3663950"/>
            <a:ext cx="49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5</a:t>
            </a:r>
          </a:p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$135</a:t>
            </a:r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4792663" y="4559300"/>
            <a:ext cx="419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30</a:t>
            </a:r>
          </a:p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$90</a:t>
            </a:r>
          </a:p>
        </p:txBody>
      </p:sp>
      <p:sp>
        <p:nvSpPr>
          <p:cNvPr id="26637" name="Text Box 14"/>
          <p:cNvSpPr txBox="1">
            <a:spLocks noChangeArrowheads="1"/>
          </p:cNvSpPr>
          <p:nvPr/>
        </p:nvSpPr>
        <p:spPr bwMode="auto">
          <a:xfrm>
            <a:off x="4759325" y="3017838"/>
            <a:ext cx="4984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10</a:t>
            </a:r>
          </a:p>
          <a:p>
            <a:pPr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$233</a:t>
            </a:r>
          </a:p>
          <a:p>
            <a:pPr eaLnBrk="1" hangingPunct="1"/>
            <a:endParaRPr lang="en-US" altLang="en-US" sz="12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6207125" y="4167188"/>
            <a:ext cx="546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28 </a:t>
            </a:r>
          </a:p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$166</a:t>
            </a:r>
          </a:p>
        </p:txBody>
      </p:sp>
      <p:sp>
        <p:nvSpPr>
          <p:cNvPr id="26639" name="Text Box 14"/>
          <p:cNvSpPr txBox="1">
            <a:spLocks noChangeArrowheads="1"/>
          </p:cNvSpPr>
          <p:nvPr/>
        </p:nvSpPr>
        <p:spPr bwMode="auto">
          <a:xfrm>
            <a:off x="6096000" y="2990850"/>
            <a:ext cx="838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4 </a:t>
            </a:r>
          </a:p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$73</a:t>
            </a:r>
          </a:p>
        </p:txBody>
      </p:sp>
      <p:sp>
        <p:nvSpPr>
          <p:cNvPr id="2" name="TextBox 1"/>
          <p:cNvSpPr txBox="1"/>
          <p:nvPr/>
        </p:nvSpPr>
        <p:spPr>
          <a:xfrm rot="16200000">
            <a:off x="-663574" y="3489325"/>
            <a:ext cx="27749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</a:rPr>
              <a:t>Volume in Millions</a:t>
            </a:r>
          </a:p>
        </p:txBody>
      </p:sp>
      <p:grpSp>
        <p:nvGrpSpPr>
          <p:cNvPr id="26641" name="Group 4"/>
          <p:cNvGrpSpPr>
            <a:grpSpLocks/>
          </p:cNvGrpSpPr>
          <p:nvPr/>
        </p:nvGrpSpPr>
        <p:grpSpPr bwMode="auto">
          <a:xfrm>
            <a:off x="2660650" y="5638800"/>
            <a:ext cx="1835150" cy="541338"/>
            <a:chOff x="4704148" y="5630643"/>
            <a:chExt cx="1834380" cy="541557"/>
          </a:xfrm>
        </p:grpSpPr>
        <p:sp>
          <p:nvSpPr>
            <p:cNvPr id="3" name="Rectangle 2"/>
            <p:cNvSpPr/>
            <p:nvPr/>
          </p:nvSpPr>
          <p:spPr>
            <a:xfrm>
              <a:off x="4704148" y="5783105"/>
              <a:ext cx="230091" cy="921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008000"/>
                </a:solidFill>
              </a:endParaRPr>
            </a:p>
          </p:txBody>
        </p:sp>
        <p:sp>
          <p:nvSpPr>
            <p:cNvPr id="26649" name="Rectangle 3"/>
            <p:cNvSpPr>
              <a:spLocks noChangeArrowheads="1"/>
            </p:cNvSpPr>
            <p:nvPr/>
          </p:nvSpPr>
          <p:spPr bwMode="auto">
            <a:xfrm>
              <a:off x="4879997" y="5630643"/>
              <a:ext cx="16585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200">
                  <a:latin typeface="Calibri" pitchFamily="34" charset="0"/>
                </a:rPr>
                <a:t>Class A - B+ Properties</a:t>
              </a:r>
              <a:r>
                <a:rPr lang="en-US" altLang="en-US" sz="1600">
                  <a:latin typeface="Calibri" pitchFamily="34" charset="0"/>
                </a:rPr>
                <a:t> </a:t>
              </a:r>
              <a:endParaRPr lang="en-US" altLang="en-US" sz="160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704148" y="5967329"/>
              <a:ext cx="230091" cy="9211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008000"/>
                </a:solidFill>
              </a:endParaRPr>
            </a:p>
          </p:txBody>
        </p:sp>
        <p:sp>
          <p:nvSpPr>
            <p:cNvPr id="26651" name="Rectangle 26"/>
            <p:cNvSpPr>
              <a:spLocks noChangeArrowheads="1"/>
            </p:cNvSpPr>
            <p:nvPr/>
          </p:nvSpPr>
          <p:spPr bwMode="auto">
            <a:xfrm>
              <a:off x="4885733" y="5833646"/>
              <a:ext cx="15559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200">
                  <a:latin typeface="Calibri" pitchFamily="34" charset="0"/>
                </a:rPr>
                <a:t>Class B - D Properties</a:t>
              </a:r>
              <a:r>
                <a:rPr lang="en-US" altLang="en-US" sz="1600">
                  <a:latin typeface="Calibri" pitchFamily="34" charset="0"/>
                </a:rPr>
                <a:t> </a:t>
              </a:r>
              <a:endParaRPr lang="en-US" altLang="en-US" sz="1600"/>
            </a:p>
          </p:txBody>
        </p:sp>
      </p:grpSp>
      <p:sp>
        <p:nvSpPr>
          <p:cNvPr id="6" name="Rectangle 5"/>
          <p:cNvSpPr/>
          <p:nvPr/>
        </p:nvSpPr>
        <p:spPr>
          <a:xfrm>
            <a:off x="2514600" y="5638800"/>
            <a:ext cx="2057400" cy="54133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643" name="Rectangle 22"/>
          <p:cNvSpPr>
            <a:spLocks noChangeArrowheads="1"/>
          </p:cNvSpPr>
          <p:nvPr/>
        </p:nvSpPr>
        <p:spPr bwMode="auto">
          <a:xfrm>
            <a:off x="4921250" y="6146800"/>
            <a:ext cx="4222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en-US" sz="1000">
                <a:latin typeface="Calibri" pitchFamily="34" charset="0"/>
                <a:cs typeface="Arial" charset="0"/>
              </a:rPr>
              <a:t>30+ apartment units in Greater Memphis Metropolitan Area </a:t>
            </a:r>
            <a:endParaRPr lang="en-US" altLang="en-US" sz="1000"/>
          </a:p>
        </p:txBody>
      </p:sp>
      <p:sp>
        <p:nvSpPr>
          <p:cNvPr id="26644" name="Text Box 12"/>
          <p:cNvSpPr txBox="1">
            <a:spLocks noChangeArrowheads="1"/>
          </p:cNvSpPr>
          <p:nvPr/>
        </p:nvSpPr>
        <p:spPr bwMode="auto">
          <a:xfrm>
            <a:off x="7696200" y="2835275"/>
            <a:ext cx="498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$219</a:t>
            </a:r>
          </a:p>
        </p:txBody>
      </p:sp>
      <p:sp>
        <p:nvSpPr>
          <p:cNvPr id="26645" name="Text Box 14"/>
          <p:cNvSpPr txBox="1">
            <a:spLocks noChangeArrowheads="1"/>
          </p:cNvSpPr>
          <p:nvPr/>
        </p:nvSpPr>
        <p:spPr bwMode="auto">
          <a:xfrm>
            <a:off x="7543800" y="4338638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24 </a:t>
            </a:r>
          </a:p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$117.7</a:t>
            </a:r>
          </a:p>
        </p:txBody>
      </p:sp>
      <p:sp>
        <p:nvSpPr>
          <p:cNvPr id="26646" name="Text Box 14"/>
          <p:cNvSpPr txBox="1">
            <a:spLocks noChangeArrowheads="1"/>
          </p:cNvSpPr>
          <p:nvPr/>
        </p:nvSpPr>
        <p:spPr bwMode="auto">
          <a:xfrm>
            <a:off x="7585075" y="3162300"/>
            <a:ext cx="838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4 </a:t>
            </a:r>
          </a:p>
          <a:p>
            <a:pPr algn="ctr" eaLnBrk="1" hangingPunct="1"/>
            <a:r>
              <a:rPr lang="en-US" altLang="en-US" sz="1200" b="1">
                <a:solidFill>
                  <a:schemeClr val="bg1"/>
                </a:solidFill>
                <a:latin typeface="Calibri" pitchFamily="34" charset="0"/>
              </a:rPr>
              <a:t>$101.7</a:t>
            </a:r>
          </a:p>
        </p:txBody>
      </p:sp>
      <p:sp>
        <p:nvSpPr>
          <p:cNvPr id="26647" name="Text Box 12"/>
          <p:cNvSpPr txBox="1">
            <a:spLocks noChangeArrowheads="1"/>
          </p:cNvSpPr>
          <p:nvPr/>
        </p:nvSpPr>
        <p:spPr bwMode="auto">
          <a:xfrm>
            <a:off x="7696200" y="5343525"/>
            <a:ext cx="498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b="1">
                <a:latin typeface="Calibri" pitchFamily="34" charset="0"/>
              </a:rPr>
              <a:t>2014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Overr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oncourse">
    <a:maj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  <a:font script="Geor" typeface="Sylfaen"/>
    </a:majorFont>
    <a:minorFont>
      <a:latin typeface="Lucida Sans Unicode"/>
      <a:ea typeface=""/>
      <a:cs typeface=""/>
      <a:font script="Jpan" typeface="ＭＳ Ｐゴシック"/>
      <a:font script="Hang" typeface="맑은 고딕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Uigh" typeface="Microsoft Uighur"/>
      <a:font script="Geor" typeface="Sylfaen"/>
    </a:minorFont>
  </a:fontScheme>
  <a:fmtScheme name="Concourse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5000"/>
              <a:satMod val="300000"/>
            </a:schemeClr>
          </a:gs>
          <a:gs pos="40000">
            <a:schemeClr val="phClr">
              <a:tint val="65000"/>
              <a:satMod val="300000"/>
            </a:schemeClr>
          </a:gs>
          <a:gs pos="100000">
            <a:schemeClr val="phClr">
              <a:shade val="65000"/>
              <a:satMod val="300000"/>
            </a:schemeClr>
          </a:gs>
        </a:gsLst>
        <a:path path="circle">
          <a:fillToRect l="65000" b="98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10000"/>
            </a:schemeClr>
            <a:schemeClr val="phClr">
              <a:tint val="95000"/>
            </a:schemeClr>
          </a:duotone>
        </a:blip>
        <a:tile tx="0" ty="0" sx="50000" sy="50000" flip="none" algn="tl"/>
      </a:blip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5193</TotalTime>
  <Words>702</Words>
  <Application>Microsoft Office PowerPoint</Application>
  <PresentationFormat>On-screen Show (4:3)</PresentationFormat>
  <Paragraphs>250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Wingdings</vt:lpstr>
      <vt:lpstr>Arial Black</vt:lpstr>
      <vt:lpstr>Arial Narrow</vt:lpstr>
      <vt:lpstr>Office Theme</vt:lpstr>
      <vt:lpstr>Microsoft Excel Chart</vt:lpstr>
      <vt:lpstr>Slide 1</vt:lpstr>
      <vt:lpstr>Slide 2</vt:lpstr>
      <vt:lpstr>Timeline of Woodyard Realty Corp.’s Sales to  Out-of-State Investors Versus Local Investors</vt:lpstr>
      <vt:lpstr>Slide 4</vt:lpstr>
      <vt:lpstr>Slide 5</vt:lpstr>
      <vt:lpstr>Local Multifamily Market:  2014 Review (Jan-Oct 5, 2014)</vt:lpstr>
      <vt:lpstr>Local Multifamily Market:  2014 Sales (Jan-Oct 5, 2014)</vt:lpstr>
      <vt:lpstr>Local Multifamily Market:  2001-Oct. 5, 2014 Sales in Review</vt:lpstr>
      <vt:lpstr>Local Multifamily Market:  2010-Oct 5, 2014 Sales in Review Broken Down by Product Class      </vt:lpstr>
      <vt:lpstr>Local Multifamily Market:  2001 – 2014 Construction</vt:lpstr>
      <vt:lpstr>Local Multifamily Market:  New Construction</vt:lpstr>
      <vt:lpstr>Trends Improving the Rental Demand Baby Boomers Scaling Down, Entering Rental Market</vt:lpstr>
      <vt:lpstr>Trends Improving the Rental Demand More Renters Entering the Market - Generation Y</vt:lpstr>
      <vt:lpstr>Local Multifamily Market:  Mid Year 2014</vt:lpstr>
      <vt:lpstr>Market Cycle as Projected by Integra Realty Resources</vt:lpstr>
      <vt:lpstr>Woodyard Realty Corp.’s 2015 Forecast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Katie Shotts</dc:creator>
  <cp:lastModifiedBy>Kevin</cp:lastModifiedBy>
  <cp:revision>109</cp:revision>
  <cp:lastPrinted>2014-02-07T18:16:54Z</cp:lastPrinted>
  <dcterms:created xsi:type="dcterms:W3CDTF">2011-01-26T17:12:06Z</dcterms:created>
  <dcterms:modified xsi:type="dcterms:W3CDTF">2015-01-22T03:20:38Z</dcterms:modified>
</cp:coreProperties>
</file>